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sldIdLst>
    <p:sldId id="256" r:id="rId2"/>
    <p:sldId id="257" r:id="rId3"/>
    <p:sldId id="259" r:id="rId4"/>
    <p:sldId id="260" r:id="rId5"/>
    <p:sldId id="261" r:id="rId6"/>
    <p:sldId id="262" r:id="rId7"/>
    <p:sldId id="263" r:id="rId8"/>
    <p:sldId id="265" r:id="rId9"/>
    <p:sldId id="268" r:id="rId10"/>
    <p:sldId id="269" r:id="rId11"/>
    <p:sldId id="271" r:id="rId12"/>
    <p:sldId id="274" r:id="rId13"/>
    <p:sldId id="275" r:id="rId14"/>
    <p:sldId id="276" r:id="rId15"/>
    <p:sldId id="277" r:id="rId16"/>
    <p:sldId id="288" r:id="rId17"/>
    <p:sldId id="286" r:id="rId18"/>
    <p:sldId id="287" r:id="rId19"/>
    <p:sldId id="289" r:id="rId20"/>
    <p:sldId id="290" r:id="rId21"/>
    <p:sldId id="291" r:id="rId22"/>
    <p:sldId id="292" r:id="rId23"/>
    <p:sldId id="293" r:id="rId24"/>
    <p:sldId id="294" r:id="rId25"/>
    <p:sldId id="295" r:id="rId26"/>
    <p:sldId id="296" r:id="rId27"/>
    <p:sldId id="297" r:id="rId28"/>
    <p:sldId id="298" r:id="rId29"/>
    <p:sldId id="279" r:id="rId30"/>
    <p:sldId id="280" r:id="rId31"/>
    <p:sldId id="281" r:id="rId32"/>
    <p:sldId id="282" r:id="rId33"/>
    <p:sldId id="283" r:id="rId34"/>
    <p:sldId id="284" r:id="rId35"/>
    <p:sldId id="285" r:id="rId3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14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7" d="100"/>
          <a:sy n="77" d="100"/>
        </p:scale>
        <p:origin x="-102" y="-4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9ADB7C92-160A-42EE-9FF8-8CAE07ED34E1}" type="datetimeFigureOut">
              <a:rPr lang="es-ES" smtClean="0"/>
              <a:t>22/08/2016</a:t>
            </a:fld>
            <a:endParaRPr lang="es-ES"/>
          </a:p>
        </p:txBody>
      </p:sp>
      <p:sp>
        <p:nvSpPr>
          <p:cNvPr id="5" name="Footer Placeholder 4"/>
          <p:cNvSpPr>
            <a:spLocks noGrp="1"/>
          </p:cNvSpPr>
          <p:nvPr>
            <p:ph type="ftr" sz="quarter" idx="11"/>
          </p:nvPr>
        </p:nvSpPr>
        <p:spPr/>
        <p:txBody>
          <a:bodyPr/>
          <a:lstStyle/>
          <a:p>
            <a:endParaRPr lang="es-E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656390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ADB7C92-160A-42EE-9FF8-8CAE07ED34E1}" type="datetimeFigureOut">
              <a:rPr lang="es-ES" smtClean="0"/>
              <a:t>22/08/2016</a:t>
            </a:fld>
            <a:endParaRPr lang="es-ES"/>
          </a:p>
        </p:txBody>
      </p:sp>
      <p:sp>
        <p:nvSpPr>
          <p:cNvPr id="5" name="Footer Placeholder 4"/>
          <p:cNvSpPr>
            <a:spLocks noGrp="1"/>
          </p:cNvSpPr>
          <p:nvPr>
            <p:ph type="ftr" sz="quarter" idx="11"/>
          </p:nvPr>
        </p:nvSpPr>
        <p:spPr/>
        <p:txBody>
          <a:bodyPr/>
          <a:lstStyle/>
          <a:p>
            <a:endParaRPr lang="es-E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2791283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ADB7C92-160A-42EE-9FF8-8CAE07ED34E1}" type="datetimeFigureOut">
              <a:rPr lang="es-ES" smtClean="0"/>
              <a:t>22/08/2016</a:t>
            </a:fld>
            <a:endParaRPr lang="es-ES"/>
          </a:p>
        </p:txBody>
      </p:sp>
      <p:sp>
        <p:nvSpPr>
          <p:cNvPr id="5" name="Footer Placeholder 4"/>
          <p:cNvSpPr>
            <a:spLocks noGrp="1"/>
          </p:cNvSpPr>
          <p:nvPr>
            <p:ph type="ftr" sz="quarter" idx="11"/>
          </p:nvPr>
        </p:nvSpPr>
        <p:spPr/>
        <p:txBody>
          <a:bodyPr/>
          <a:lstStyle/>
          <a:p>
            <a:endParaRPr lang="es-E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3EA9CE-3415-4290-97B2-45B5DB024AD0}" type="slidenum">
              <a:rPr lang="es-ES" smtClean="0"/>
              <a:t>‹Nº›</a:t>
            </a:fld>
            <a:endParaRPr lang="es-E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53272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9ADB7C92-160A-42EE-9FF8-8CAE07ED34E1}" type="datetimeFigureOut">
              <a:rPr lang="es-ES" smtClean="0"/>
              <a:t>22/08/2016</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2462025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9ADB7C92-160A-42EE-9FF8-8CAE07ED34E1}" type="datetimeFigureOut">
              <a:rPr lang="es-ES" smtClean="0"/>
              <a:t>22/08/2016</a:t>
            </a:fld>
            <a:endParaRPr lang="es-ES"/>
          </a:p>
        </p:txBody>
      </p:sp>
      <p:sp>
        <p:nvSpPr>
          <p:cNvPr id="6" name="Footer Placeholder 5"/>
          <p:cNvSpPr>
            <a:spLocks noGrp="1"/>
          </p:cNvSpPr>
          <p:nvPr>
            <p:ph type="ftr" sz="quarter" idx="11"/>
          </p:nvPr>
        </p:nvSpPr>
        <p:spPr/>
        <p:txBody>
          <a:bodyPr/>
          <a:lstStyle/>
          <a:p>
            <a:endParaRPr lang="es-E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3EA9CE-3415-4290-97B2-45B5DB024AD0}" type="slidenum">
              <a:rPr lang="es-ES" smtClean="0"/>
              <a:t>‹Nº›</a:t>
            </a:fld>
            <a:endParaRPr lang="es-E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66285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9ADB7C92-160A-42EE-9FF8-8CAE07ED34E1}" type="datetimeFigureOut">
              <a:rPr lang="es-ES" smtClean="0"/>
              <a:t>22/08/2016</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3281719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ADB7C92-160A-42EE-9FF8-8CAE07ED34E1}" type="datetimeFigureOut">
              <a:rPr lang="es-ES" smtClean="0"/>
              <a:t>22/08/2016</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3768291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ADB7C92-160A-42EE-9FF8-8CAE07ED34E1}" type="datetimeFigureOut">
              <a:rPr lang="es-ES" smtClean="0"/>
              <a:t>22/08/2016</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452915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ADB7C92-160A-42EE-9FF8-8CAE07ED34E1}" type="datetimeFigureOut">
              <a:rPr lang="es-ES" smtClean="0"/>
              <a:t>22/08/2016</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397966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ADB7C92-160A-42EE-9FF8-8CAE07ED34E1}" type="datetimeFigureOut">
              <a:rPr lang="es-ES" smtClean="0"/>
              <a:t>22/08/2016</a:t>
            </a:fld>
            <a:endParaRPr lang="es-ES"/>
          </a:p>
        </p:txBody>
      </p:sp>
      <p:sp>
        <p:nvSpPr>
          <p:cNvPr id="5" name="Footer Placeholder 4"/>
          <p:cNvSpPr>
            <a:spLocks noGrp="1"/>
          </p:cNvSpPr>
          <p:nvPr>
            <p:ph type="ftr" sz="quarter" idx="11"/>
          </p:nvPr>
        </p:nvSpPr>
        <p:spPr/>
        <p:txBody>
          <a:bodyPr/>
          <a:lstStyle/>
          <a:p>
            <a:endParaRPr lang="es-E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1240772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ADB7C92-160A-42EE-9FF8-8CAE07ED34E1}" type="datetimeFigureOut">
              <a:rPr lang="es-ES" smtClean="0"/>
              <a:t>22/08/2016</a:t>
            </a:fld>
            <a:endParaRPr lang="es-ES"/>
          </a:p>
        </p:txBody>
      </p:sp>
      <p:sp>
        <p:nvSpPr>
          <p:cNvPr id="6" name="Footer Placeholder 5"/>
          <p:cNvSpPr>
            <a:spLocks noGrp="1"/>
          </p:cNvSpPr>
          <p:nvPr>
            <p:ph type="ftr" sz="quarter" idx="11"/>
          </p:nvPr>
        </p:nvSpPr>
        <p:spPr/>
        <p:txBody>
          <a:bodyPr/>
          <a:lstStyle/>
          <a:p>
            <a:endParaRPr lang="es-E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15393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ADB7C92-160A-42EE-9FF8-8CAE07ED34E1}" type="datetimeFigureOut">
              <a:rPr lang="es-ES" smtClean="0"/>
              <a:t>22/08/2016</a:t>
            </a:fld>
            <a:endParaRPr lang="es-ES"/>
          </a:p>
        </p:txBody>
      </p:sp>
      <p:sp>
        <p:nvSpPr>
          <p:cNvPr id="8" name="Footer Placeholder 7"/>
          <p:cNvSpPr>
            <a:spLocks noGrp="1"/>
          </p:cNvSpPr>
          <p:nvPr>
            <p:ph type="ftr" sz="quarter" idx="11"/>
          </p:nvPr>
        </p:nvSpPr>
        <p:spPr/>
        <p:txBody>
          <a:bodyPr/>
          <a:lstStyle/>
          <a:p>
            <a:endParaRPr lang="es-E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36848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ADB7C92-160A-42EE-9FF8-8CAE07ED34E1}" type="datetimeFigureOut">
              <a:rPr lang="es-ES" smtClean="0"/>
              <a:t>22/08/2016</a:t>
            </a:fld>
            <a:endParaRPr lang="es-ES"/>
          </a:p>
        </p:txBody>
      </p:sp>
      <p:sp>
        <p:nvSpPr>
          <p:cNvPr id="4" name="Footer Placeholder 3"/>
          <p:cNvSpPr>
            <a:spLocks noGrp="1"/>
          </p:cNvSpPr>
          <p:nvPr>
            <p:ph type="ftr" sz="quarter" idx="11"/>
          </p:nvPr>
        </p:nvSpPr>
        <p:spPr/>
        <p:txBody>
          <a:bodyPr/>
          <a:lstStyle/>
          <a:p>
            <a:endParaRPr lang="es-E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291066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DB7C92-160A-42EE-9FF8-8CAE07ED34E1}" type="datetimeFigureOut">
              <a:rPr lang="es-ES" smtClean="0"/>
              <a:t>22/08/2016</a:t>
            </a:fld>
            <a:endParaRPr lang="es-ES"/>
          </a:p>
        </p:txBody>
      </p:sp>
      <p:sp>
        <p:nvSpPr>
          <p:cNvPr id="3" name="Footer Placeholder 2"/>
          <p:cNvSpPr>
            <a:spLocks noGrp="1"/>
          </p:cNvSpPr>
          <p:nvPr>
            <p:ph type="ftr" sz="quarter" idx="11"/>
          </p:nvPr>
        </p:nvSpPr>
        <p:spPr/>
        <p:txBody>
          <a:bodyPr/>
          <a:lstStyle/>
          <a:p>
            <a:endParaRPr lang="es-E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2970507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DB7C92-160A-42EE-9FF8-8CAE07ED34E1}" type="datetimeFigureOut">
              <a:rPr lang="es-ES" smtClean="0"/>
              <a:t>22/08/2016</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153389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DB7C92-160A-42EE-9FF8-8CAE07ED34E1}" type="datetimeFigureOut">
              <a:rPr lang="es-ES" smtClean="0"/>
              <a:t>22/08/2016</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3EA9CE-3415-4290-97B2-45B5DB024AD0}" type="slidenum">
              <a:rPr lang="es-ES" smtClean="0"/>
              <a:t>‹Nº›</a:t>
            </a:fld>
            <a:endParaRPr lang="es-ES"/>
          </a:p>
        </p:txBody>
      </p:sp>
    </p:spTree>
    <p:extLst>
      <p:ext uri="{BB962C8B-B14F-4D97-AF65-F5344CB8AC3E}">
        <p14:creationId xmlns:p14="http://schemas.microsoft.com/office/powerpoint/2010/main" val="3576676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ADB7C92-160A-42EE-9FF8-8CAE07ED34E1}" type="datetimeFigureOut">
              <a:rPr lang="es-ES" smtClean="0"/>
              <a:t>22/08/2016</a:t>
            </a:fld>
            <a:endParaRPr lang="es-E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D3EA9CE-3415-4290-97B2-45B5DB024AD0}" type="slidenum">
              <a:rPr lang="es-ES" smtClean="0"/>
              <a:t>‹Nº›</a:t>
            </a:fld>
            <a:endParaRPr lang="es-ES"/>
          </a:p>
        </p:txBody>
      </p:sp>
    </p:spTree>
    <p:extLst>
      <p:ext uri="{BB962C8B-B14F-4D97-AF65-F5344CB8AC3E}">
        <p14:creationId xmlns:p14="http://schemas.microsoft.com/office/powerpoint/2010/main" val="261288250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2.wdp"/><Relationship Id="rId7"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gif"/></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65277" y="4599299"/>
            <a:ext cx="8975678" cy="1801504"/>
          </a:xfrm>
        </p:spPr>
        <p:txBody>
          <a:bodyPr>
            <a:noAutofit/>
          </a:bodyPr>
          <a:lstStyle/>
          <a:p>
            <a:pPr algn="ctr"/>
            <a:r>
              <a:rPr lang="es-ES" b="1" dirty="0" smtClean="0">
                <a:latin typeface="Adobe Gothic Std B" panose="020B0800000000000000" pitchFamily="34" charset="-128"/>
                <a:ea typeface="Adobe Gothic Std B" panose="020B0800000000000000" pitchFamily="34" charset="-128"/>
              </a:rPr>
              <a:t>COMERCIO ELECTRONICO GLOBAL</a:t>
            </a:r>
            <a:r>
              <a:rPr lang="es-ES" b="1" dirty="0">
                <a:latin typeface="Adobe Gothic Std B" panose="020B0800000000000000" pitchFamily="34" charset="-128"/>
                <a:ea typeface="Adobe Gothic Std B" panose="020B0800000000000000" pitchFamily="34" charset="-128"/>
              </a:rPr>
              <a:t> </a:t>
            </a:r>
            <a:r>
              <a:rPr lang="es-ES" b="1" dirty="0" smtClean="0">
                <a:latin typeface="Adobe Gothic Std B" panose="020B0800000000000000" pitchFamily="34" charset="-128"/>
                <a:ea typeface="Adobe Gothic Std B" panose="020B0800000000000000" pitchFamily="34" charset="-128"/>
              </a:rPr>
              <a:t>Y COLABORATIVO</a:t>
            </a:r>
            <a:endParaRPr lang="es-ES" b="1" dirty="0">
              <a:latin typeface="Adobe Gothic Std B" panose="020B0800000000000000" pitchFamily="34" charset="-128"/>
              <a:ea typeface="Adobe Gothic Std B" panose="020B0800000000000000" pitchFamily="34" charset="-128"/>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6115" y="341197"/>
            <a:ext cx="6372038" cy="4771064"/>
          </a:xfrm>
          <a:prstGeom prst="rect">
            <a:avLst/>
          </a:prstGeom>
        </p:spPr>
      </p:pic>
    </p:spTree>
    <p:extLst>
      <p:ext uri="{BB962C8B-B14F-4D97-AF65-F5344CB8AC3E}">
        <p14:creationId xmlns:p14="http://schemas.microsoft.com/office/powerpoint/2010/main" val="38657316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76433" y="590986"/>
            <a:ext cx="6872785" cy="672105"/>
          </a:xfrm>
        </p:spPr>
        <p:txBody>
          <a:bodyPr>
            <a:normAutofit fontScale="90000"/>
          </a:bodyPr>
          <a:lstStyle/>
          <a:p>
            <a:r>
              <a:rPr lang="es-ES" sz="2400" b="1" dirty="0" smtClean="0"/>
              <a:t>REQUERIMIENTOS </a:t>
            </a:r>
            <a:r>
              <a:rPr lang="es-ES" sz="2400" b="1" dirty="0"/>
              <a:t>PARA LA COLABORACIÓN</a:t>
            </a:r>
          </a:p>
        </p:txBody>
      </p:sp>
      <p:sp>
        <p:nvSpPr>
          <p:cNvPr id="7" name="Marcador de contenido 6"/>
          <p:cNvSpPr txBox="1">
            <a:spLocks noGrp="1"/>
          </p:cNvSpPr>
          <p:nvPr>
            <p:ph idx="1"/>
          </p:nvPr>
        </p:nvSpPr>
        <p:spPr>
          <a:xfrm>
            <a:off x="1220337" y="3799635"/>
            <a:ext cx="3733800" cy="2874120"/>
          </a:xfrm>
          <a:prstGeom prst="rect">
            <a:avLst/>
          </a:prstGeom>
          <a:solidFill>
            <a:schemeClr val="accent4">
              <a:lumMod val="60000"/>
              <a:lumOff val="40000"/>
            </a:schemeClr>
          </a:solidFill>
        </p:spPr>
        <p:txBody>
          <a:bodyPr wrap="square" rtlCol="0">
            <a:spAutoFit/>
          </a:bodyPr>
          <a:lstStyle/>
          <a:p>
            <a:r>
              <a:rPr lang="es-ES" sz="1800" dirty="0"/>
              <a:t>Uso de tecnología de</a:t>
            </a:r>
          </a:p>
          <a:p>
            <a:pPr marL="0" indent="0">
              <a:buNone/>
            </a:pPr>
            <a:r>
              <a:rPr lang="es-ES" sz="1800" dirty="0"/>
              <a:t>colaboración para la</a:t>
            </a:r>
          </a:p>
          <a:p>
            <a:pPr marL="0" indent="0">
              <a:buNone/>
            </a:pPr>
            <a:r>
              <a:rPr lang="es-ES" sz="1800" dirty="0"/>
              <a:t>implementación y</a:t>
            </a:r>
          </a:p>
          <a:p>
            <a:pPr marL="0" indent="0">
              <a:buNone/>
            </a:pPr>
            <a:r>
              <a:rPr lang="es-ES" sz="1800" dirty="0"/>
              <a:t>las operaciones</a:t>
            </a:r>
          </a:p>
          <a:p>
            <a:r>
              <a:rPr lang="es-ES" sz="1800" dirty="0" smtClean="0"/>
              <a:t>Uso </a:t>
            </a:r>
            <a:r>
              <a:rPr lang="es-ES" sz="1800" dirty="0"/>
              <a:t>de tecnología</a:t>
            </a:r>
          </a:p>
          <a:p>
            <a:pPr marL="0" indent="0">
              <a:buNone/>
            </a:pPr>
            <a:r>
              <a:rPr lang="es-ES" sz="1800" dirty="0"/>
              <a:t>colaborativa para la</a:t>
            </a:r>
          </a:p>
          <a:p>
            <a:pPr marL="0" indent="0">
              <a:buNone/>
            </a:pPr>
            <a:r>
              <a:rPr lang="es-ES" sz="1800" dirty="0"/>
              <a:t>planificación estratégica</a:t>
            </a:r>
          </a:p>
        </p:txBody>
      </p:sp>
      <p:sp>
        <p:nvSpPr>
          <p:cNvPr id="6" name="CuadroTexto 5"/>
          <p:cNvSpPr txBox="1"/>
          <p:nvPr/>
        </p:nvSpPr>
        <p:spPr>
          <a:xfrm>
            <a:off x="1220337" y="1656221"/>
            <a:ext cx="3201538" cy="1477328"/>
          </a:xfrm>
          <a:prstGeom prst="rect">
            <a:avLst/>
          </a:prstGeom>
          <a:solidFill>
            <a:schemeClr val="accent6">
              <a:lumMod val="60000"/>
              <a:lumOff val="40000"/>
            </a:schemeClr>
          </a:solidFill>
        </p:spPr>
        <p:txBody>
          <a:bodyPr wrap="square" rtlCol="0">
            <a:spAutoFit/>
          </a:bodyPr>
          <a:lstStyle/>
          <a:p>
            <a:pPr marL="285750" indent="-285750">
              <a:buFont typeface="Wingdings" panose="05000000000000000000" pitchFamily="2" charset="2"/>
              <a:buChar char="q"/>
            </a:pPr>
            <a:r>
              <a:rPr lang="es-ES" dirty="0" smtClean="0"/>
              <a:t>Cultura </a:t>
            </a:r>
            <a:r>
              <a:rPr lang="es-ES" dirty="0"/>
              <a:t>abierta</a:t>
            </a:r>
          </a:p>
          <a:p>
            <a:pPr marL="285750" indent="-285750">
              <a:buFont typeface="Wingdings" panose="05000000000000000000" pitchFamily="2" charset="2"/>
              <a:buChar char="q"/>
            </a:pPr>
            <a:r>
              <a:rPr lang="es-ES" dirty="0" smtClean="0"/>
              <a:t>Estructura </a:t>
            </a:r>
            <a:r>
              <a:rPr lang="es-ES" dirty="0"/>
              <a:t>descentralizada</a:t>
            </a:r>
          </a:p>
          <a:p>
            <a:pPr marL="285750" indent="-285750">
              <a:buFont typeface="Wingdings" panose="05000000000000000000" pitchFamily="2" charset="2"/>
              <a:buChar char="q"/>
            </a:pPr>
            <a:r>
              <a:rPr lang="es-ES" dirty="0" smtClean="0"/>
              <a:t>Amplitud </a:t>
            </a:r>
            <a:r>
              <a:rPr lang="es-ES" dirty="0"/>
              <a:t>de </a:t>
            </a:r>
            <a:r>
              <a:rPr lang="es-ES" dirty="0" smtClean="0"/>
              <a:t>la colaboración</a:t>
            </a:r>
            <a:endParaRPr lang="es-ES" dirty="0"/>
          </a:p>
        </p:txBody>
      </p:sp>
      <p:sp>
        <p:nvSpPr>
          <p:cNvPr id="8" name="CuadroTexto 7"/>
          <p:cNvSpPr txBox="1"/>
          <p:nvPr/>
        </p:nvSpPr>
        <p:spPr>
          <a:xfrm>
            <a:off x="6512825" y="3045824"/>
            <a:ext cx="2249607" cy="646331"/>
          </a:xfrm>
          <a:prstGeom prst="rect">
            <a:avLst/>
          </a:prstGeom>
          <a:solidFill>
            <a:schemeClr val="bg2">
              <a:lumMod val="75000"/>
            </a:schemeClr>
          </a:solidFill>
        </p:spPr>
        <p:txBody>
          <a:bodyPr wrap="square" rtlCol="0">
            <a:spAutoFit/>
          </a:bodyPr>
          <a:lstStyle/>
          <a:p>
            <a:pPr algn="ctr"/>
            <a:r>
              <a:rPr lang="es-ES" dirty="0"/>
              <a:t>Calidad de la</a:t>
            </a:r>
          </a:p>
          <a:p>
            <a:pPr algn="ctr"/>
            <a:r>
              <a:rPr lang="es-ES" dirty="0"/>
              <a:t>colaboración</a:t>
            </a:r>
          </a:p>
        </p:txBody>
      </p:sp>
      <p:sp>
        <p:nvSpPr>
          <p:cNvPr id="9" name="CuadroTexto 8"/>
          <p:cNvSpPr txBox="1"/>
          <p:nvPr/>
        </p:nvSpPr>
        <p:spPr>
          <a:xfrm>
            <a:off x="9536372" y="2944040"/>
            <a:ext cx="1859509" cy="923330"/>
          </a:xfrm>
          <a:prstGeom prst="rect">
            <a:avLst/>
          </a:prstGeom>
          <a:solidFill>
            <a:schemeClr val="accent2">
              <a:lumMod val="40000"/>
              <a:lumOff val="60000"/>
            </a:schemeClr>
          </a:solidFill>
        </p:spPr>
        <p:txBody>
          <a:bodyPr wrap="square" rtlCol="0">
            <a:spAutoFit/>
          </a:bodyPr>
          <a:lstStyle/>
          <a:p>
            <a:pPr algn="ctr"/>
            <a:r>
              <a:rPr lang="es-ES" dirty="0"/>
              <a:t>Desempeño de</a:t>
            </a:r>
          </a:p>
          <a:p>
            <a:pPr algn="ctr"/>
            <a:r>
              <a:rPr lang="es-ES" dirty="0" smtClean="0"/>
              <a:t>la empresa</a:t>
            </a:r>
            <a:endParaRPr lang="es-ES" dirty="0"/>
          </a:p>
        </p:txBody>
      </p:sp>
      <p:sp>
        <p:nvSpPr>
          <p:cNvPr id="10" name="Rectángulo 9"/>
          <p:cNvSpPr/>
          <p:nvPr/>
        </p:nvSpPr>
        <p:spPr>
          <a:xfrm>
            <a:off x="5900383" y="4950742"/>
            <a:ext cx="6096000" cy="1446550"/>
          </a:xfrm>
          <a:prstGeom prst="rect">
            <a:avLst/>
          </a:prstGeom>
        </p:spPr>
        <p:txBody>
          <a:bodyPr wrap="square">
            <a:spAutoFit/>
          </a:bodyPr>
          <a:lstStyle/>
          <a:p>
            <a:r>
              <a:rPr lang="es-ES" sz="2200" dirty="0"/>
              <a:t>Una colaboración exitosa requiere de una estructura</a:t>
            </a:r>
            <a:r>
              <a:rPr lang="es-ES" sz="2200" dirty="0">
                <a:latin typeface="FrutigerLT-LightCn"/>
              </a:rPr>
              <a:t> </a:t>
            </a:r>
            <a:r>
              <a:rPr lang="es-ES" sz="2200" dirty="0"/>
              <a:t>y cultura organizacional apropiadas, junto con una tecnología</a:t>
            </a:r>
          </a:p>
          <a:p>
            <a:r>
              <a:rPr lang="es-ES" sz="2200" dirty="0"/>
              <a:t>de colaboración adecuada</a:t>
            </a:r>
            <a:r>
              <a:rPr lang="es-ES" sz="2200" dirty="0">
                <a:latin typeface="FrutigerLT-LightCn"/>
              </a:rPr>
              <a:t>.</a:t>
            </a:r>
            <a:endParaRPr lang="es-ES" sz="2200" dirty="0"/>
          </a:p>
        </p:txBody>
      </p:sp>
      <p:sp>
        <p:nvSpPr>
          <p:cNvPr id="3" name="CuadroTexto 2"/>
          <p:cNvSpPr txBox="1"/>
          <p:nvPr/>
        </p:nvSpPr>
        <p:spPr>
          <a:xfrm>
            <a:off x="1220336" y="1263091"/>
            <a:ext cx="3733801" cy="369332"/>
          </a:xfrm>
          <a:prstGeom prst="rect">
            <a:avLst/>
          </a:prstGeom>
          <a:noFill/>
        </p:spPr>
        <p:txBody>
          <a:bodyPr wrap="square" rtlCol="0">
            <a:spAutoFit/>
          </a:bodyPr>
          <a:lstStyle/>
          <a:p>
            <a:r>
              <a:rPr lang="es-ES" dirty="0" smtClean="0"/>
              <a:t>Capacidad de Colaboración</a:t>
            </a:r>
            <a:endParaRPr lang="es-ES" dirty="0"/>
          </a:p>
        </p:txBody>
      </p:sp>
      <p:sp>
        <p:nvSpPr>
          <p:cNvPr id="4" name="CuadroTexto 3"/>
          <p:cNvSpPr txBox="1"/>
          <p:nvPr/>
        </p:nvSpPr>
        <p:spPr>
          <a:xfrm>
            <a:off x="1220336" y="3300964"/>
            <a:ext cx="3733801" cy="369332"/>
          </a:xfrm>
          <a:prstGeom prst="rect">
            <a:avLst/>
          </a:prstGeom>
          <a:noFill/>
        </p:spPr>
        <p:txBody>
          <a:bodyPr wrap="square" rtlCol="0">
            <a:spAutoFit/>
          </a:bodyPr>
          <a:lstStyle/>
          <a:p>
            <a:r>
              <a:rPr lang="es-ES" dirty="0" smtClean="0"/>
              <a:t>Tecnología de Colaboración</a:t>
            </a:r>
            <a:endParaRPr lang="es-ES" dirty="0"/>
          </a:p>
        </p:txBody>
      </p:sp>
      <p:cxnSp>
        <p:nvCxnSpPr>
          <p:cNvPr id="11" name="Conector recto de flecha 10"/>
          <p:cNvCxnSpPr>
            <a:stCxn id="6" idx="3"/>
          </p:cNvCxnSpPr>
          <p:nvPr/>
        </p:nvCxnSpPr>
        <p:spPr>
          <a:xfrm>
            <a:off x="4421875" y="2394885"/>
            <a:ext cx="2090950" cy="6509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ector recto de flecha 15"/>
          <p:cNvCxnSpPr>
            <a:stCxn id="7" idx="3"/>
          </p:cNvCxnSpPr>
          <p:nvPr/>
        </p:nvCxnSpPr>
        <p:spPr>
          <a:xfrm flipV="1">
            <a:off x="4954137" y="3670297"/>
            <a:ext cx="1558688" cy="15663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ector recto de flecha 18"/>
          <p:cNvCxnSpPr>
            <a:stCxn id="8" idx="3"/>
            <a:endCxn id="9" idx="1"/>
          </p:cNvCxnSpPr>
          <p:nvPr/>
        </p:nvCxnSpPr>
        <p:spPr>
          <a:xfrm>
            <a:off x="8762432" y="3368990"/>
            <a:ext cx="773940" cy="367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3237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19450" y="682389"/>
            <a:ext cx="10672550" cy="1323832"/>
          </a:xfrm>
        </p:spPr>
        <p:txBody>
          <a:bodyPr>
            <a:noAutofit/>
          </a:bodyPr>
          <a:lstStyle/>
          <a:p>
            <a:pPr algn="ctr"/>
            <a:r>
              <a:rPr lang="es-ES" b="1" dirty="0">
                <a:latin typeface="Adobe Gothic Std B" panose="020B0800000000000000" pitchFamily="34" charset="-128"/>
                <a:ea typeface="Adobe Gothic Std B" panose="020B0800000000000000" pitchFamily="34" charset="-128"/>
              </a:rPr>
              <a:t>CREACIÓN DE UNA CULTURA COLABORATIVA</a:t>
            </a:r>
            <a:br>
              <a:rPr lang="es-ES" b="1" dirty="0">
                <a:latin typeface="Adobe Gothic Std B" panose="020B0800000000000000" pitchFamily="34" charset="-128"/>
                <a:ea typeface="Adobe Gothic Std B" panose="020B0800000000000000" pitchFamily="34" charset="-128"/>
              </a:rPr>
            </a:br>
            <a:r>
              <a:rPr lang="es-ES" b="1" dirty="0">
                <a:latin typeface="Adobe Gothic Std B" panose="020B0800000000000000" pitchFamily="34" charset="-128"/>
                <a:ea typeface="Adobe Gothic Std B" panose="020B0800000000000000" pitchFamily="34" charset="-128"/>
              </a:rPr>
              <a:t>Y PROCESOS DE NEGOCIOS</a:t>
            </a:r>
          </a:p>
        </p:txBody>
      </p:sp>
      <p:sp>
        <p:nvSpPr>
          <p:cNvPr id="3" name="Marcador de contenido 2"/>
          <p:cNvSpPr>
            <a:spLocks noGrp="1"/>
          </p:cNvSpPr>
          <p:nvPr>
            <p:ph idx="1"/>
          </p:nvPr>
        </p:nvSpPr>
        <p:spPr>
          <a:xfrm>
            <a:off x="4685730" y="2313297"/>
            <a:ext cx="7119583" cy="4319515"/>
          </a:xfrm>
        </p:spPr>
        <p:txBody>
          <a:bodyPr>
            <a:normAutofit/>
          </a:bodyPr>
          <a:lstStyle/>
          <a:p>
            <a:pPr marL="0" indent="0" algn="just">
              <a:buNone/>
            </a:pPr>
            <a:r>
              <a:rPr lang="es-ES" sz="2200" dirty="0" smtClean="0"/>
              <a:t>Los </a:t>
            </a:r>
            <a:r>
              <a:rPr lang="es-ES" sz="2200" dirty="0"/>
              <a:t>gerentes de </a:t>
            </a:r>
            <a:r>
              <a:rPr lang="es-ES" sz="2200" dirty="0">
                <a:solidFill>
                  <a:srgbClr val="00B050"/>
                </a:solidFill>
              </a:rPr>
              <a:t>nivel</a:t>
            </a:r>
            <a:r>
              <a:rPr lang="es-ES" sz="2200" i="1" dirty="0">
                <a:solidFill>
                  <a:srgbClr val="00B050"/>
                </a:solidFill>
              </a:rPr>
              <a:t> </a:t>
            </a:r>
            <a:r>
              <a:rPr lang="es-ES" sz="2200" dirty="0">
                <a:solidFill>
                  <a:srgbClr val="00B050"/>
                </a:solidFill>
              </a:rPr>
              <a:t>superior </a:t>
            </a:r>
            <a:r>
              <a:rPr lang="es-ES" sz="2200" dirty="0"/>
              <a:t>son responsables de obtener resultados, pero dependen de equipos de empleados para lograrlos e implementarlos. </a:t>
            </a:r>
          </a:p>
          <a:p>
            <a:pPr marL="0" indent="0" algn="just">
              <a:buNone/>
            </a:pPr>
            <a:r>
              <a:rPr lang="es-ES" sz="2200" dirty="0"/>
              <a:t>En una cultura colaborativa, la gerencia de </a:t>
            </a:r>
            <a:r>
              <a:rPr lang="es-ES" sz="2200" dirty="0">
                <a:solidFill>
                  <a:srgbClr val="00B050"/>
                </a:solidFill>
              </a:rPr>
              <a:t>nivel superior </a:t>
            </a:r>
            <a:r>
              <a:rPr lang="es-ES" sz="2200" dirty="0"/>
              <a:t>establece la colaboración y el trabajo en equipo como algo vital para la organización, </a:t>
            </a:r>
          </a:p>
          <a:p>
            <a:pPr marL="0" indent="0" algn="just">
              <a:buNone/>
            </a:pPr>
            <a:r>
              <a:rPr lang="es-ES" sz="2200" dirty="0"/>
              <a:t>Se recompensa a los equipos por su desempeño y a los individuos por su actuación dentro de éste. La función de los gerentes de </a:t>
            </a:r>
            <a:r>
              <a:rPr lang="es-ES" sz="2200" dirty="0">
                <a:solidFill>
                  <a:srgbClr val="00B050"/>
                </a:solidFill>
              </a:rPr>
              <a:t>nivel medio </a:t>
            </a:r>
            <a:r>
              <a:rPr lang="es-ES" sz="2200" dirty="0"/>
              <a:t>es crear los grupos de trabajo, coordinar su labor y monitorear su desempeño. </a:t>
            </a:r>
          </a:p>
          <a:p>
            <a:pPr marL="0" indent="0">
              <a:buNone/>
            </a:pPr>
            <a:endParaRPr lang="es-ES" sz="2200" dirty="0"/>
          </a:p>
        </p:txBody>
      </p:sp>
      <p:pic>
        <p:nvPicPr>
          <p:cNvPr id="5" name="Imagen 4"/>
          <p:cNvPicPr>
            <a:picLocks noChangeAspect="1"/>
          </p:cNvPicPr>
          <p:nvPr/>
        </p:nvPicPr>
        <p:blipFill>
          <a:blip r:embed="rId2"/>
          <a:stretch>
            <a:fillRect/>
          </a:stretch>
        </p:blipFill>
        <p:spPr>
          <a:xfrm>
            <a:off x="434048" y="2524837"/>
            <a:ext cx="4156147" cy="3411940"/>
          </a:xfrm>
          <a:prstGeom prst="rect">
            <a:avLst/>
          </a:prstGeom>
        </p:spPr>
      </p:pic>
    </p:spTree>
    <p:extLst>
      <p:ext uri="{BB962C8B-B14F-4D97-AF65-F5344CB8AC3E}">
        <p14:creationId xmlns:p14="http://schemas.microsoft.com/office/powerpoint/2010/main" val="3692362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272955"/>
            <a:ext cx="11117239" cy="1677041"/>
          </a:xfrm>
        </p:spPr>
        <p:txBody>
          <a:bodyPr>
            <a:noAutofit/>
          </a:bodyPr>
          <a:lstStyle/>
          <a:p>
            <a:pPr algn="ctr"/>
            <a:r>
              <a:rPr lang="es-ES" dirty="0" smtClean="0">
                <a:latin typeface="Adobe Gothic Std B" panose="020B0800000000000000" pitchFamily="34" charset="-128"/>
                <a:ea typeface="Adobe Gothic Std B" panose="020B0800000000000000" pitchFamily="34" charset="-128"/>
              </a:rPr>
              <a:t>HERRAMIENTAS Y </a:t>
            </a:r>
            <a:r>
              <a:rPr lang="es-ES" dirty="0">
                <a:latin typeface="Adobe Gothic Std B" panose="020B0800000000000000" pitchFamily="34" charset="-128"/>
                <a:ea typeface="Adobe Gothic Std B" panose="020B0800000000000000" pitchFamily="34" charset="-128"/>
              </a:rPr>
              <a:t>TECNOLOG</a:t>
            </a:r>
            <a:r>
              <a:rPr lang="es-ES" b="1" dirty="0">
                <a:latin typeface="Adobe Gothic Std B" panose="020B0800000000000000" pitchFamily="34" charset="-128"/>
                <a:ea typeface="Adobe Gothic Std B" panose="020B0800000000000000" pitchFamily="34" charset="-128"/>
              </a:rPr>
              <a:t>Í</a:t>
            </a:r>
            <a:r>
              <a:rPr lang="es-ES" dirty="0">
                <a:latin typeface="Adobe Gothic Std B" panose="020B0800000000000000" pitchFamily="34" charset="-128"/>
                <a:ea typeface="Adobe Gothic Std B" panose="020B0800000000000000" pitchFamily="34" charset="-128"/>
              </a:rPr>
              <a:t>AS PARA COLABORACI</a:t>
            </a:r>
            <a:r>
              <a:rPr lang="es-ES" b="1" dirty="0">
                <a:latin typeface="Adobe Gothic Std B" panose="020B0800000000000000" pitchFamily="34" charset="-128"/>
                <a:ea typeface="Adobe Gothic Std B" panose="020B0800000000000000" pitchFamily="34" charset="-128"/>
              </a:rPr>
              <a:t>Ó</a:t>
            </a:r>
            <a:r>
              <a:rPr lang="es-ES" dirty="0">
                <a:latin typeface="Adobe Gothic Std B" panose="020B0800000000000000" pitchFamily="34" charset="-128"/>
                <a:ea typeface="Adobe Gothic Std B" panose="020B0800000000000000" pitchFamily="34" charset="-128"/>
              </a:rPr>
              <a:t>N</a:t>
            </a:r>
            <a:br>
              <a:rPr lang="es-ES" dirty="0">
                <a:latin typeface="Adobe Gothic Std B" panose="020B0800000000000000" pitchFamily="34" charset="-128"/>
                <a:ea typeface="Adobe Gothic Std B" panose="020B0800000000000000" pitchFamily="34" charset="-128"/>
              </a:rPr>
            </a:br>
            <a:r>
              <a:rPr lang="es-ES" dirty="0">
                <a:latin typeface="Adobe Gothic Std B" panose="020B0800000000000000" pitchFamily="34" charset="-128"/>
                <a:ea typeface="Adobe Gothic Std B" panose="020B0800000000000000" pitchFamily="34" charset="-128"/>
              </a:rPr>
              <a:t>Y TRABAJO EN EQUIPO</a:t>
            </a:r>
          </a:p>
        </p:txBody>
      </p:sp>
      <p:sp>
        <p:nvSpPr>
          <p:cNvPr id="3" name="Marcador de contenido 2"/>
          <p:cNvSpPr>
            <a:spLocks noGrp="1"/>
          </p:cNvSpPr>
          <p:nvPr>
            <p:ph idx="1"/>
          </p:nvPr>
        </p:nvSpPr>
        <p:spPr>
          <a:xfrm>
            <a:off x="838200" y="1949996"/>
            <a:ext cx="10515600" cy="4226967"/>
          </a:xfrm>
        </p:spPr>
        <p:txBody>
          <a:bodyPr>
            <a:noAutofit/>
          </a:bodyPr>
          <a:lstStyle/>
          <a:p>
            <a:pPr marL="0" indent="0">
              <a:buNone/>
            </a:pPr>
            <a:r>
              <a:rPr lang="es-ES" sz="2200" dirty="0" smtClean="0"/>
              <a:t>En </a:t>
            </a:r>
            <a:r>
              <a:rPr lang="es-ES" sz="2200" dirty="0"/>
              <a:t>la actualidad </a:t>
            </a:r>
            <a:r>
              <a:rPr lang="es-ES" sz="2200" dirty="0" smtClean="0"/>
              <a:t>hay cientos </a:t>
            </a:r>
            <a:r>
              <a:rPr lang="es-ES" sz="2200" dirty="0"/>
              <a:t>de herramientas diseñadas para lidiar con el hecho de que, para poder </a:t>
            </a:r>
            <a:r>
              <a:rPr lang="es-ES" sz="2200" dirty="0" smtClean="0"/>
              <a:t>tener éxito </a:t>
            </a:r>
            <a:r>
              <a:rPr lang="es-ES" sz="2200" dirty="0"/>
              <a:t>en nuestros empleos, todos dependemos de los demás, nuestros </a:t>
            </a:r>
            <a:r>
              <a:rPr lang="es-ES" sz="2200" dirty="0" smtClean="0"/>
              <a:t>compañeros, empleados</a:t>
            </a:r>
            <a:r>
              <a:rPr lang="es-ES" sz="2200" dirty="0"/>
              <a:t>, clientes, proveedores y gerentes</a:t>
            </a:r>
            <a:r>
              <a:rPr lang="es-ES" sz="2200" dirty="0" smtClean="0"/>
              <a:t>.</a:t>
            </a:r>
            <a:endParaRPr lang="es-ES" sz="2200" dirty="0"/>
          </a:p>
          <a:p>
            <a:pPr marL="0" indent="0">
              <a:buNone/>
            </a:pPr>
            <a:r>
              <a:rPr lang="es-ES" sz="2200" dirty="0" smtClean="0"/>
              <a:t>A continuación vemos </a:t>
            </a:r>
            <a:r>
              <a:rPr lang="es-ES" sz="2200" dirty="0"/>
              <a:t>los tipos más </a:t>
            </a:r>
            <a:r>
              <a:rPr lang="es-ES" sz="2200" dirty="0" smtClean="0"/>
              <a:t>importantes de </a:t>
            </a:r>
            <a:r>
              <a:rPr lang="es-ES" sz="2200" dirty="0"/>
              <a:t>herramientas de software para colaboración</a:t>
            </a:r>
            <a:r>
              <a:rPr lang="es-ES" sz="2200" dirty="0" smtClean="0"/>
              <a:t>. </a:t>
            </a:r>
            <a:endParaRPr lang="es-ES" sz="2200" dirty="0"/>
          </a:p>
        </p:txBody>
      </p:sp>
      <p:pic>
        <p:nvPicPr>
          <p:cNvPr id="4" name="Imagen 3"/>
          <p:cNvPicPr>
            <a:picLocks noChangeAspect="1"/>
          </p:cNvPicPr>
          <p:nvPr/>
        </p:nvPicPr>
        <p:blipFill>
          <a:blip r:embed="rId2"/>
          <a:stretch>
            <a:fillRect/>
          </a:stretch>
        </p:blipFill>
        <p:spPr>
          <a:xfrm>
            <a:off x="4004110" y="4142263"/>
            <a:ext cx="4976117" cy="2512372"/>
          </a:xfrm>
          <a:prstGeom prst="rect">
            <a:avLst/>
          </a:prstGeom>
        </p:spPr>
      </p:pic>
    </p:spTree>
    <p:extLst>
      <p:ext uri="{BB962C8B-B14F-4D97-AF65-F5344CB8AC3E}">
        <p14:creationId xmlns:p14="http://schemas.microsoft.com/office/powerpoint/2010/main" val="349570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308" y="679623"/>
            <a:ext cx="10084530" cy="541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171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841157" y="624110"/>
            <a:ext cx="9663455" cy="1280890"/>
          </a:xfrm>
        </p:spPr>
        <p:txBody>
          <a:bodyPr>
            <a:normAutofit fontScale="90000"/>
          </a:bodyPr>
          <a:lstStyle/>
          <a:p>
            <a:r>
              <a:rPr lang="es-ES" dirty="0"/>
              <a:t>Correo electrónico y mensajería instantánea (IM)</a:t>
            </a:r>
            <a:br>
              <a:rPr lang="es-ES" dirty="0"/>
            </a:br>
            <a:r>
              <a:rPr lang="es-ES" dirty="0"/>
              <a:t/>
            </a:r>
            <a:br>
              <a:rPr lang="es-ES" dirty="0"/>
            </a:br>
            <a:endParaRPr lang="es-ES" dirty="0"/>
          </a:p>
        </p:txBody>
      </p:sp>
      <p:sp>
        <p:nvSpPr>
          <p:cNvPr id="3" name="2 Marcador de contenido"/>
          <p:cNvSpPr>
            <a:spLocks noGrp="1"/>
          </p:cNvSpPr>
          <p:nvPr>
            <p:ph idx="1"/>
          </p:nvPr>
        </p:nvSpPr>
        <p:spPr>
          <a:xfrm>
            <a:off x="1989438" y="1359243"/>
            <a:ext cx="9515174" cy="4942703"/>
          </a:xfrm>
        </p:spPr>
        <p:txBody>
          <a:bodyPr>
            <a:normAutofit fontScale="25000" lnSpcReduction="20000"/>
          </a:bodyPr>
          <a:lstStyle/>
          <a:p>
            <a:r>
              <a:rPr lang="es-ES" sz="11200" dirty="0"/>
              <a:t>Las corporaciones han adoptado el correo electrónico y la mensajería </a:t>
            </a:r>
            <a:r>
              <a:rPr lang="es-ES" sz="11200" dirty="0" smtClean="0"/>
              <a:t>instantánea como </a:t>
            </a:r>
            <a:r>
              <a:rPr lang="es-ES" sz="11200" dirty="0"/>
              <a:t>una de las principales herramientas de comunicación y colaboración para apoyar los trabajos de interacción. Su software opera en computadoras, teléfonos celulares y otros dispositivos portátiles inalámbricos, e incluye características para compartir archivos así como transmitir mensajes. Muchos sistemas de </a:t>
            </a:r>
            <a:r>
              <a:rPr lang="es-ES" sz="11200" dirty="0" smtClean="0"/>
              <a:t>mensajería instantánea </a:t>
            </a:r>
            <a:r>
              <a:rPr lang="es-ES" sz="11200" dirty="0"/>
              <a:t>permiten a los usuarios participar en conversaciones en tiempo real </a:t>
            </a:r>
            <a:r>
              <a:rPr lang="es-ES" sz="11200" dirty="0" smtClean="0"/>
              <a:t>con varios </a:t>
            </a:r>
            <a:r>
              <a:rPr lang="es-ES" sz="11200" dirty="0"/>
              <a:t>participantes a la vez. Los consultores de tecnología de </a:t>
            </a:r>
            <a:r>
              <a:rPr lang="es-ES" sz="11200" dirty="0" err="1"/>
              <a:t>Gartner</a:t>
            </a:r>
            <a:r>
              <a:rPr lang="es-ES" sz="11200" dirty="0"/>
              <a:t> predicen </a:t>
            </a:r>
            <a:r>
              <a:rPr lang="es-ES" sz="11200" dirty="0" smtClean="0"/>
              <a:t>que en </a:t>
            </a:r>
            <a:r>
              <a:rPr lang="es-ES" sz="11200" dirty="0"/>
              <a:t>unos cuantos años, la mensajería instantánea será la “herramienta de facto” </a:t>
            </a:r>
            <a:r>
              <a:rPr lang="es-ES" sz="11200" dirty="0" smtClean="0"/>
              <a:t>en las </a:t>
            </a:r>
            <a:r>
              <a:rPr lang="es-ES" sz="11200" dirty="0"/>
              <a:t>charlas de voz, video y texto para el 95 por ciento de los empleados en las compañías grandes.</a:t>
            </a:r>
            <a:r>
              <a:rPr lang="es-ES" sz="5600" dirty="0"/>
              <a:t/>
            </a:r>
            <a:br>
              <a:rPr lang="es-ES" sz="5600" dirty="0"/>
            </a:br>
            <a:r>
              <a:rPr lang="es-ES" dirty="0"/>
              <a:t/>
            </a:r>
            <a:br>
              <a:rPr lang="es-ES" dirty="0"/>
            </a:br>
            <a:endParaRPr lang="es-ES" dirty="0"/>
          </a:p>
        </p:txBody>
      </p:sp>
    </p:spTree>
    <p:extLst>
      <p:ext uri="{BB962C8B-B14F-4D97-AF65-F5344CB8AC3E}">
        <p14:creationId xmlns:p14="http://schemas.microsoft.com/office/powerpoint/2010/main" val="187790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Redes sociales</a:t>
            </a:r>
            <a:br>
              <a:rPr lang="es-ES" dirty="0"/>
            </a:br>
            <a:r>
              <a:rPr lang="es-ES" dirty="0"/>
              <a:t/>
            </a:r>
            <a:br>
              <a:rPr lang="es-ES" dirty="0"/>
            </a:br>
            <a:endParaRPr lang="es-ES" dirty="0"/>
          </a:p>
        </p:txBody>
      </p:sp>
      <p:sp>
        <p:nvSpPr>
          <p:cNvPr id="3" name="2 Marcador de contenido"/>
          <p:cNvSpPr>
            <a:spLocks noGrp="1"/>
          </p:cNvSpPr>
          <p:nvPr>
            <p:ph idx="1"/>
          </p:nvPr>
        </p:nvSpPr>
        <p:spPr>
          <a:xfrm>
            <a:off x="846909" y="1293340"/>
            <a:ext cx="9162063" cy="4872681"/>
          </a:xfrm>
        </p:spPr>
        <p:txBody>
          <a:bodyPr>
            <a:normAutofit fontScale="92500" lnSpcReduction="10000"/>
          </a:bodyPr>
          <a:lstStyle/>
          <a:p>
            <a:r>
              <a:rPr lang="es-ES" sz="2400" dirty="0"/>
              <a:t>Todos hemos visitado sitios de redes sociales como MySpace y Facebook, que incluyen herramientas para ayudar a las personas a compartir sus intereses e interactuar.</a:t>
            </a:r>
            <a:br>
              <a:rPr lang="es-ES" sz="2400" dirty="0"/>
            </a:br>
            <a:r>
              <a:rPr lang="es-ES" sz="2400" dirty="0"/>
              <a:t>Las herramientas de redes sociales se están convirtiendo con rapidez en una herramienta corporativa para compartir ideas y colaborar entre los trabajos basados en interacción de la empresa. Los sitios de redes sociales como Linkedin.com </a:t>
            </a:r>
            <a:r>
              <a:rPr lang="es-ES" sz="2400" dirty="0" smtClean="0"/>
              <a:t>proveen servicios </a:t>
            </a:r>
            <a:r>
              <a:rPr lang="es-ES" sz="2400" dirty="0"/>
              <a:t>de redes a los profesionales de negocios, mientras que han surgido </a:t>
            </a:r>
            <a:r>
              <a:rPr lang="es-ES" sz="2400" dirty="0" smtClean="0"/>
              <a:t>otros sitios </a:t>
            </a:r>
            <a:r>
              <a:rPr lang="es-ES" sz="2400" dirty="0"/>
              <a:t>de nicho para dar servicio a los abogados, doctores, ingenieros e incluso a </a:t>
            </a:r>
            <a:r>
              <a:rPr lang="es-ES" sz="2400" dirty="0" smtClean="0"/>
              <a:t>los dentistas</a:t>
            </a:r>
            <a:br>
              <a:rPr lang="es-ES" sz="2400" dirty="0" smtClean="0"/>
            </a:br>
            <a:r>
              <a:rPr lang="es-ES" sz="2400" dirty="0" smtClean="0"/>
              <a:t>IBM </a:t>
            </a:r>
            <a:r>
              <a:rPr lang="es-ES" sz="2400" dirty="0"/>
              <a:t>creó un componente llamado </a:t>
            </a:r>
            <a:r>
              <a:rPr lang="es-ES" sz="2400" dirty="0" err="1"/>
              <a:t>Community</a:t>
            </a:r>
            <a:r>
              <a:rPr lang="es-ES" sz="2400" dirty="0"/>
              <a:t> Tools en su software </a:t>
            </a:r>
            <a:r>
              <a:rPr lang="es-ES" sz="2400" dirty="0" smtClean="0"/>
              <a:t>de colaboración </a:t>
            </a:r>
            <a:r>
              <a:rPr lang="es-ES" sz="2400" dirty="0"/>
              <a:t>Lotus Notes para agregar las características de redes sociales. Los usuarios pueden enviar preguntas a otros en la empresa y recibir respuestas </a:t>
            </a:r>
            <a:r>
              <a:rPr lang="es-ES" sz="2400" dirty="0" smtClean="0"/>
              <a:t>mediante mensajería </a:t>
            </a:r>
            <a:r>
              <a:rPr lang="es-ES" sz="2400" dirty="0"/>
              <a:t>instantánea.</a:t>
            </a:r>
            <a:r>
              <a:rPr lang="es-ES" dirty="0"/>
              <a:t/>
            </a:r>
            <a:br>
              <a:rPr lang="es-ES" dirty="0"/>
            </a:br>
            <a:r>
              <a:rPr lang="es-ES" dirty="0"/>
              <a:t/>
            </a:r>
            <a:br>
              <a:rPr lang="es-ES" dirty="0"/>
            </a:br>
            <a:endParaRPr lang="es-ES" dirty="0"/>
          </a:p>
        </p:txBody>
      </p:sp>
      <p:pic>
        <p:nvPicPr>
          <p:cNvPr id="2050" name="Picture 2" descr="http://educainternet.es/pictures/42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461399" y="2412028"/>
            <a:ext cx="4998087" cy="179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56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Wikis</a:t>
            </a:r>
            <a:br>
              <a:rPr lang="es-ES" dirty="0"/>
            </a:br>
            <a:r>
              <a:rPr lang="es-ES" dirty="0"/>
              <a:t/>
            </a:r>
            <a:br>
              <a:rPr lang="es-ES" dirty="0"/>
            </a:br>
            <a:endParaRPr lang="es-ES" dirty="0"/>
          </a:p>
        </p:txBody>
      </p:sp>
      <p:sp>
        <p:nvSpPr>
          <p:cNvPr id="3" name="2 Marcador de contenido"/>
          <p:cNvSpPr>
            <a:spLocks noGrp="1"/>
          </p:cNvSpPr>
          <p:nvPr>
            <p:ph idx="1"/>
          </p:nvPr>
        </p:nvSpPr>
        <p:spPr>
          <a:xfrm>
            <a:off x="1341179" y="1404551"/>
            <a:ext cx="8482443" cy="4588476"/>
          </a:xfrm>
        </p:spPr>
        <p:txBody>
          <a:bodyPr/>
          <a:lstStyle/>
          <a:p>
            <a:r>
              <a:rPr lang="es-ES" sz="2800" dirty="0"/>
              <a:t>Los wikis son un tipo de sitio Web que facilita a los usuarios el proceso de contribuir </a:t>
            </a:r>
            <a:r>
              <a:rPr lang="es-ES" sz="2800" dirty="0" smtClean="0"/>
              <a:t>y editar </a:t>
            </a:r>
            <a:r>
              <a:rPr lang="es-ES" sz="2800" dirty="0"/>
              <a:t>contenido de texto y gráficos sin necesidad de conocer sobre el desarrollo de páginas Web o las técnicas de programación. El wiki más popular es Wikipedia, el </a:t>
            </a:r>
            <a:r>
              <a:rPr lang="es-ES" sz="2800" dirty="0" smtClean="0"/>
              <a:t>proyecto de </a:t>
            </a:r>
            <a:r>
              <a:rPr lang="es-ES" sz="2800" dirty="0"/>
              <a:t>referencia editado en forma colaborativa más grande del mundo. Depende de voluntarios, </a:t>
            </a:r>
            <a:r>
              <a:rPr lang="es-ES" dirty="0"/>
              <a:t/>
            </a:r>
            <a:br>
              <a:rPr lang="es-ES" dirty="0"/>
            </a:br>
            <a:r>
              <a:rPr lang="es-ES" dirty="0"/>
              <a:t/>
            </a:r>
            <a:br>
              <a:rPr lang="es-ES" dirty="0"/>
            </a:br>
            <a:endParaRPr lang="es-ES" dirty="0"/>
          </a:p>
        </p:txBody>
      </p:sp>
    </p:spTree>
    <p:extLst>
      <p:ext uri="{BB962C8B-B14F-4D97-AF65-F5344CB8AC3E}">
        <p14:creationId xmlns:p14="http://schemas.microsoft.com/office/powerpoint/2010/main" val="11667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Mundos virtuales</a:t>
            </a:r>
            <a:br>
              <a:rPr lang="es-ES" dirty="0"/>
            </a:br>
            <a:r>
              <a:rPr lang="es-ES" dirty="0"/>
              <a:t/>
            </a:r>
            <a:br>
              <a:rPr lang="es-ES" dirty="0"/>
            </a:br>
            <a:endParaRPr lang="es-ES" dirty="0"/>
          </a:p>
        </p:txBody>
      </p:sp>
      <p:sp>
        <p:nvSpPr>
          <p:cNvPr id="3" name="2 Marcador de contenido"/>
          <p:cNvSpPr>
            <a:spLocks noGrp="1"/>
          </p:cNvSpPr>
          <p:nvPr>
            <p:ph idx="1"/>
          </p:nvPr>
        </p:nvSpPr>
        <p:spPr>
          <a:xfrm>
            <a:off x="1452391" y="1330411"/>
            <a:ext cx="8915400" cy="4600832"/>
          </a:xfrm>
        </p:spPr>
        <p:txBody>
          <a:bodyPr>
            <a:normAutofit fontScale="85000" lnSpcReduction="10000"/>
          </a:bodyPr>
          <a:lstStyle/>
          <a:p>
            <a:r>
              <a:rPr lang="es-ES" sz="3000" dirty="0"/>
              <a:t>Los mundos virtuales como </a:t>
            </a:r>
            <a:r>
              <a:rPr lang="es-ES" sz="3000" dirty="0" err="1"/>
              <a:t>Second</a:t>
            </a:r>
            <a:r>
              <a:rPr lang="es-ES" sz="3000" dirty="0"/>
              <a:t> </a:t>
            </a:r>
            <a:r>
              <a:rPr lang="es-ES" sz="3000" dirty="0" err="1"/>
              <a:t>Life</a:t>
            </a:r>
            <a:r>
              <a:rPr lang="es-ES" sz="3000" dirty="0"/>
              <a:t> representan entornos 3-D en línea que </a:t>
            </a:r>
            <a:r>
              <a:rPr lang="es-ES" sz="3000" dirty="0" smtClean="0"/>
              <a:t>son habitados </a:t>
            </a:r>
            <a:r>
              <a:rPr lang="es-ES" sz="3000" dirty="0"/>
              <a:t>por “residentes” que crearon representaciones gráficas de ellos mismos, conocidas como avatares. Las organizaciones como IBM e INSEAD, una escuela de </a:t>
            </a:r>
            <a:r>
              <a:rPr lang="es-ES" sz="3000" dirty="0" smtClean="0"/>
              <a:t>negocios internacional </a:t>
            </a:r>
            <a:r>
              <a:rPr lang="es-ES" sz="3000" dirty="0"/>
              <a:t>con campus en Francia y Singapur, están usando este mundo virtual </a:t>
            </a:r>
            <a:r>
              <a:rPr lang="es-ES" sz="3000" dirty="0" smtClean="0"/>
              <a:t>para sostener </a:t>
            </a:r>
            <a:r>
              <a:rPr lang="es-ES" sz="3000" dirty="0"/>
              <a:t>reuniones en línea, sesiones de capacitación y “salones sociales”. Las </a:t>
            </a:r>
            <a:r>
              <a:rPr lang="es-ES" sz="3000" dirty="0" smtClean="0"/>
              <a:t>personas reales </a:t>
            </a:r>
            <a:r>
              <a:rPr lang="es-ES" sz="3000" dirty="0"/>
              <a:t>representadas por avatares se reúnen, interactúan e intercambian ideas en </a:t>
            </a:r>
            <a:r>
              <a:rPr lang="es-ES" sz="3000" dirty="0" smtClean="0"/>
              <a:t>estas ubicaciones </a:t>
            </a:r>
            <a:r>
              <a:rPr lang="es-ES" sz="3000" dirty="0"/>
              <a:t>virtuales</a:t>
            </a:r>
            <a:br>
              <a:rPr lang="es-ES" sz="3000" dirty="0"/>
            </a:br>
            <a:r>
              <a:rPr lang="es-ES" dirty="0"/>
              <a:t/>
            </a:r>
            <a:br>
              <a:rPr lang="es-ES" dirty="0"/>
            </a:br>
            <a:endParaRPr lang="es-ES" dirty="0"/>
          </a:p>
        </p:txBody>
      </p:sp>
    </p:spTree>
    <p:extLst>
      <p:ext uri="{BB962C8B-B14F-4D97-AF65-F5344CB8AC3E}">
        <p14:creationId xmlns:p14="http://schemas.microsoft.com/office/powerpoint/2010/main" val="590188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Entornos de colaboración basados en Internet</a:t>
            </a:r>
            <a:br>
              <a:rPr lang="es-ES" dirty="0"/>
            </a:br>
            <a:r>
              <a:rPr lang="es-ES" dirty="0"/>
              <a:t/>
            </a:r>
            <a:br>
              <a:rPr lang="es-ES" dirty="0"/>
            </a:br>
            <a:endParaRPr lang="es-ES" dirty="0"/>
          </a:p>
        </p:txBody>
      </p:sp>
      <p:sp>
        <p:nvSpPr>
          <p:cNvPr id="3" name="2 Marcador de contenido"/>
          <p:cNvSpPr>
            <a:spLocks noGrp="1"/>
          </p:cNvSpPr>
          <p:nvPr>
            <p:ph idx="1"/>
          </p:nvPr>
        </p:nvSpPr>
        <p:spPr>
          <a:xfrm>
            <a:off x="1427677" y="1614616"/>
            <a:ext cx="9989966" cy="4625546"/>
          </a:xfrm>
        </p:spPr>
        <p:txBody>
          <a:bodyPr>
            <a:normAutofit lnSpcReduction="10000"/>
          </a:bodyPr>
          <a:lstStyle/>
          <a:p>
            <a:r>
              <a:rPr lang="es-ES" sz="2800" dirty="0"/>
              <a:t>Ahora existen suites de productos de software que proveen plataformas </a:t>
            </a:r>
            <a:r>
              <a:rPr lang="es-ES" sz="2800" dirty="0" smtClean="0"/>
              <a:t>multifuncionales para </a:t>
            </a:r>
            <a:r>
              <a:rPr lang="es-ES" sz="2800" dirty="0"/>
              <a:t>la colaboración en grupos de trabajo formados por equipos de empleados que trabajan en conjunto desde muchas ubicaciones distintas. Hay muchas herramientas de colaboración disponibles, pero las más utilizadas son los sistemas de conferencias de </a:t>
            </a:r>
            <a:r>
              <a:rPr lang="es-ES" sz="2800" dirty="0" smtClean="0"/>
              <a:t>audio y </a:t>
            </a:r>
            <a:r>
              <a:rPr lang="es-ES" sz="2800" dirty="0"/>
              <a:t>video basadas en Internet, los servicios de software en línea como Google </a:t>
            </a:r>
            <a:r>
              <a:rPr lang="es-ES" sz="2800" dirty="0" smtClean="0"/>
              <a:t>Apps/Google </a:t>
            </a:r>
            <a:r>
              <a:rPr lang="es-ES" sz="2800" dirty="0" err="1" smtClean="0"/>
              <a:t>Sites</a:t>
            </a:r>
            <a:r>
              <a:rPr lang="es-ES" sz="2800" dirty="0" smtClean="0"/>
              <a:t> </a:t>
            </a:r>
            <a:r>
              <a:rPr lang="es-ES" sz="2800" dirty="0"/>
              <a:t>y los sistemas de colaboración corporativa como Lotus Notes y Microsoft SharePoint.</a:t>
            </a:r>
            <a:r>
              <a:rPr lang="es-ES" sz="2000" dirty="0"/>
              <a:t/>
            </a:r>
            <a:br>
              <a:rPr lang="es-ES" sz="2000" dirty="0"/>
            </a:br>
            <a:r>
              <a:rPr lang="es-ES" dirty="0"/>
              <a:t/>
            </a:r>
            <a:br>
              <a:rPr lang="es-ES" dirty="0"/>
            </a:br>
            <a:endParaRPr lang="es-ES" dirty="0"/>
          </a:p>
        </p:txBody>
      </p:sp>
    </p:spTree>
    <p:extLst>
      <p:ext uri="{BB962C8B-B14F-4D97-AF65-F5344CB8AC3E}">
        <p14:creationId xmlns:p14="http://schemas.microsoft.com/office/powerpoint/2010/main" val="1539259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t>Sistemas de reuniones virtuales</a:t>
            </a:r>
            <a:r>
              <a:rPr lang="es-ES" dirty="0"/>
              <a:t/>
            </a:r>
            <a:br>
              <a:rPr lang="es-ES" dirty="0"/>
            </a:br>
            <a:r>
              <a:rPr lang="es-ES" dirty="0"/>
              <a:t/>
            </a:r>
            <a:br>
              <a:rPr lang="es-ES" dirty="0"/>
            </a:br>
            <a:endParaRPr lang="es-ES" dirty="0"/>
          </a:p>
        </p:txBody>
      </p:sp>
      <p:sp>
        <p:nvSpPr>
          <p:cNvPr id="3" name="2 Marcador de contenido"/>
          <p:cNvSpPr>
            <a:spLocks noGrp="1"/>
          </p:cNvSpPr>
          <p:nvPr>
            <p:ph idx="1"/>
          </p:nvPr>
        </p:nvSpPr>
        <p:spPr>
          <a:xfrm>
            <a:off x="1674812" y="1528119"/>
            <a:ext cx="8915400" cy="3777622"/>
          </a:xfrm>
        </p:spPr>
        <p:txBody>
          <a:bodyPr>
            <a:noAutofit/>
          </a:bodyPr>
          <a:lstStyle/>
          <a:p>
            <a:r>
              <a:rPr lang="es-ES" sz="2400" dirty="0"/>
              <a:t>Para muchos negocios, incluyendo los de banca de</a:t>
            </a:r>
            <a:br>
              <a:rPr lang="es-ES" sz="2400" dirty="0"/>
            </a:br>
            <a:r>
              <a:rPr lang="es-ES" sz="2400" dirty="0"/>
              <a:t>inversiones, contabilidad, leyes, servicios de tecnología y consultoría gerencial, el </a:t>
            </a:r>
            <a:r>
              <a:rPr lang="es-ES" sz="2400" dirty="0" smtClean="0"/>
              <a:t>hecho de </a:t>
            </a:r>
            <a:r>
              <a:rPr lang="es-ES" sz="2400" dirty="0"/>
              <a:t>realizar muchos viajes es imprescindible. Los gastos incurridos por los viajes de negocios han aumentado de manera constante en los años recientes, principalmente </a:t>
            </a:r>
            <a:r>
              <a:rPr lang="es-ES" sz="2400" dirty="0" smtClean="0"/>
              <a:t>debido al </a:t>
            </a:r>
            <a:r>
              <a:rPr lang="es-ES" sz="2400" dirty="0"/>
              <a:t>aumento en los costos de la energía. En un esfuerzo por reducir los </a:t>
            </a:r>
            <a:r>
              <a:rPr lang="es-ES" sz="2400" dirty="0" smtClean="0"/>
              <a:t>gastos de viaje, muchas </a:t>
            </a:r>
            <a:r>
              <a:rPr lang="es-ES" sz="2400" dirty="0"/>
              <a:t>empresas (grandes y pequeñas) están adoptando las tecnologías de videoconferencias y conferencias Web.</a:t>
            </a:r>
            <a:br>
              <a:rPr lang="es-ES" sz="2400" dirty="0"/>
            </a:br>
            <a:r>
              <a:rPr lang="es-ES" sz="2400" dirty="0"/>
              <a:t/>
            </a:r>
            <a:br>
              <a:rPr lang="es-ES" sz="2400" dirty="0"/>
            </a:br>
            <a:endParaRPr lang="es-ES" sz="2400" dirty="0"/>
          </a:p>
        </p:txBody>
      </p:sp>
    </p:spTree>
    <p:extLst>
      <p:ext uri="{BB962C8B-B14F-4D97-AF65-F5344CB8AC3E}">
        <p14:creationId xmlns:p14="http://schemas.microsoft.com/office/powerpoint/2010/main" val="4008607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64878" y="779922"/>
            <a:ext cx="8911687" cy="1280890"/>
          </a:xfrm>
        </p:spPr>
        <p:txBody>
          <a:bodyPr>
            <a:normAutofit fontScale="90000"/>
          </a:bodyPr>
          <a:lstStyle/>
          <a:p>
            <a:r>
              <a:rPr lang="es-ES" sz="4000" b="1" dirty="0">
                <a:latin typeface="Adobe Gothic Std B" panose="020B0800000000000000" pitchFamily="34" charset="-128"/>
                <a:ea typeface="Adobe Gothic Std B" panose="020B0800000000000000" pitchFamily="34" charset="-128"/>
              </a:rPr>
              <a:t>2.3 Sistemas para colaboración y trabajo en equipo</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8281" y="2825084"/>
            <a:ext cx="4513428" cy="2106266"/>
          </a:xfrm>
          <a:prstGeom prst="rect">
            <a:avLst/>
          </a:prstGeom>
        </p:spPr>
      </p:pic>
      <p:sp>
        <p:nvSpPr>
          <p:cNvPr id="8" name="Marcador de contenido 2"/>
          <p:cNvSpPr txBox="1">
            <a:spLocks/>
          </p:cNvSpPr>
          <p:nvPr/>
        </p:nvSpPr>
        <p:spPr>
          <a:xfrm>
            <a:off x="1664878" y="2483893"/>
            <a:ext cx="6749269" cy="405338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sz="2200" dirty="0" smtClean="0"/>
              <a:t>Los sistemas de información no pueden tomar decisiones, contratar o despedir personas, firmar contratos, acordar tratos o ajustar el precio de los bienes en el mercado.</a:t>
            </a:r>
          </a:p>
          <a:p>
            <a:pPr marL="0" indent="0">
              <a:buFont typeface="Wingdings 3" charset="2"/>
              <a:buNone/>
            </a:pPr>
            <a:endParaRPr lang="es-ES" sz="2200" dirty="0" smtClean="0"/>
          </a:p>
          <a:p>
            <a:pPr marL="0" indent="0">
              <a:buFont typeface="Wingdings 3" charset="2"/>
              <a:buNone/>
            </a:pPr>
            <a:r>
              <a:rPr lang="es-ES" sz="2200" dirty="0" smtClean="0"/>
              <a:t>Además de los tipos de sistemas que ya se describieron, las empresas necesitan sistemas especiales para apoyar la colaboración y el trabajo en equipo.</a:t>
            </a:r>
            <a:endParaRPr lang="es-ES" sz="2200" dirty="0"/>
          </a:p>
        </p:txBody>
      </p:sp>
    </p:spTree>
    <p:extLst>
      <p:ext uri="{BB962C8B-B14F-4D97-AF65-F5344CB8AC3E}">
        <p14:creationId xmlns:p14="http://schemas.microsoft.com/office/powerpoint/2010/main" val="241559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t>Google Apps/Google </a:t>
            </a:r>
            <a:r>
              <a:rPr lang="es-ES" b="1" dirty="0" err="1"/>
              <a:t>Sites</a:t>
            </a:r>
            <a:r>
              <a:rPr lang="es-ES" dirty="0"/>
              <a:t/>
            </a:r>
            <a:br>
              <a:rPr lang="es-ES" dirty="0"/>
            </a:br>
            <a:r>
              <a:rPr lang="es-ES" dirty="0"/>
              <a:t/>
            </a:r>
            <a:br>
              <a:rPr lang="es-ES" dirty="0"/>
            </a:br>
            <a:endParaRPr lang="es-ES" dirty="0"/>
          </a:p>
        </p:txBody>
      </p:sp>
      <p:sp>
        <p:nvSpPr>
          <p:cNvPr id="3" name="2 Marcador de contenido"/>
          <p:cNvSpPr>
            <a:spLocks noGrp="1"/>
          </p:cNvSpPr>
          <p:nvPr>
            <p:ph idx="1"/>
          </p:nvPr>
        </p:nvSpPr>
        <p:spPr>
          <a:xfrm>
            <a:off x="1470454" y="1478691"/>
            <a:ext cx="9897762" cy="4551405"/>
          </a:xfrm>
        </p:spPr>
        <p:txBody>
          <a:bodyPr>
            <a:normAutofit fontScale="92500" lnSpcReduction="20000"/>
          </a:bodyPr>
          <a:lstStyle/>
          <a:p>
            <a:r>
              <a:rPr lang="es-ES" sz="2800" dirty="0"/>
              <a:t>Uno de los servicios en línea “gratuitos” más utilizados </a:t>
            </a:r>
            <a:r>
              <a:rPr lang="es-ES" sz="2800" dirty="0" smtClean="0"/>
              <a:t>para colaboración </a:t>
            </a:r>
            <a:r>
              <a:rPr lang="es-ES" sz="2800" dirty="0"/>
              <a:t>es Google Apps/Google </a:t>
            </a:r>
            <a:r>
              <a:rPr lang="es-ES" sz="2800" dirty="0" err="1"/>
              <a:t>Sites</a:t>
            </a:r>
            <a:r>
              <a:rPr lang="es-ES" sz="2800" dirty="0"/>
              <a:t>. Google </a:t>
            </a:r>
            <a:r>
              <a:rPr lang="es-ES" sz="2800" dirty="0" err="1"/>
              <a:t>Sites</a:t>
            </a:r>
            <a:r>
              <a:rPr lang="es-ES" sz="2800" dirty="0"/>
              <a:t> permite a los usuarios crear </a:t>
            </a:r>
            <a:r>
              <a:rPr lang="es-ES" sz="2800" dirty="0" smtClean="0"/>
              <a:t>con rapidez </a:t>
            </a:r>
            <a:r>
              <a:rPr lang="es-ES" sz="2800" dirty="0"/>
              <a:t>sitios Web en línea, que pueden ser editados por grupos de personas. </a:t>
            </a:r>
            <a:endParaRPr lang="es-ES" sz="2800" dirty="0" smtClean="0"/>
          </a:p>
          <a:p>
            <a:r>
              <a:rPr lang="es-ES" sz="2800" dirty="0" smtClean="0"/>
              <a:t>Google </a:t>
            </a:r>
            <a:r>
              <a:rPr lang="es-ES" sz="2800" dirty="0" err="1" smtClean="0"/>
              <a:t>Sites</a:t>
            </a:r>
            <a:r>
              <a:rPr lang="es-ES" sz="2800" dirty="0" smtClean="0"/>
              <a:t> </a:t>
            </a:r>
            <a:r>
              <a:rPr lang="es-ES" sz="2800" dirty="0"/>
              <a:t>es una parte de la suite de herramientas Google Apps. Los usuarios de Google </a:t>
            </a:r>
            <a:r>
              <a:rPr lang="es-ES" sz="2800" dirty="0" err="1" smtClean="0"/>
              <a:t>Sites</a:t>
            </a:r>
            <a:r>
              <a:rPr lang="es-ES" sz="2800" dirty="0"/>
              <a:t> </a:t>
            </a:r>
            <a:r>
              <a:rPr lang="es-ES" sz="2800" dirty="0" smtClean="0"/>
              <a:t>pueden </a:t>
            </a:r>
            <a:r>
              <a:rPr lang="es-ES" sz="2800" dirty="0"/>
              <a:t>diseñar y rellenar sitios Web en cuestión de minutos y, sin necesidad de habilidades técnicas avanzadas, publicar una variedad de archivos como calendarios, </a:t>
            </a:r>
            <a:r>
              <a:rPr lang="es-ES" sz="2800" dirty="0" smtClean="0"/>
              <a:t>texto, hojas </a:t>
            </a:r>
            <a:r>
              <a:rPr lang="es-ES" sz="2800" dirty="0"/>
              <a:t>de cálculo y videos para que se puedan ver y editar en forma privada, en grupos </a:t>
            </a:r>
            <a:r>
              <a:rPr lang="es-ES" sz="2800" dirty="0" smtClean="0"/>
              <a:t>o por </a:t>
            </a:r>
            <a:r>
              <a:rPr lang="es-ES" sz="2800" dirty="0"/>
              <a:t>el público en general.</a:t>
            </a:r>
            <a:r>
              <a:rPr lang="es-ES" sz="2600" dirty="0"/>
              <a:t/>
            </a:r>
            <a:br>
              <a:rPr lang="es-ES" sz="2600" dirty="0"/>
            </a:br>
            <a:r>
              <a:rPr lang="es-ES" dirty="0"/>
              <a:t/>
            </a:r>
            <a:br>
              <a:rPr lang="es-ES" dirty="0"/>
            </a:br>
            <a:r>
              <a:rPr lang="es-ES" dirty="0"/>
              <a:t/>
            </a:r>
            <a:br>
              <a:rPr lang="es-ES" dirty="0"/>
            </a:br>
            <a:r>
              <a:rPr lang="es-ES" dirty="0"/>
              <a:t/>
            </a:r>
            <a:br>
              <a:rPr lang="es-ES" dirty="0"/>
            </a:br>
            <a:endParaRPr lang="es-ES" dirty="0"/>
          </a:p>
        </p:txBody>
      </p:sp>
    </p:spTree>
    <p:extLst>
      <p:ext uri="{BB962C8B-B14F-4D97-AF65-F5344CB8AC3E}">
        <p14:creationId xmlns:p14="http://schemas.microsoft.com/office/powerpoint/2010/main" val="3266559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378" y="323850"/>
            <a:ext cx="10014121" cy="621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4448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637741" y="848497"/>
            <a:ext cx="9965253" cy="5181600"/>
          </a:xfrm>
        </p:spPr>
        <p:txBody>
          <a:bodyPr>
            <a:normAutofit fontScale="92500" lnSpcReduction="10000"/>
          </a:bodyPr>
          <a:lstStyle/>
          <a:p>
            <a:r>
              <a:rPr lang="es-ES" sz="3200" dirty="0"/>
              <a:t>Google ha desarrollado una plataforma adicional basada en Web para la colaboración</a:t>
            </a:r>
            <a:br>
              <a:rPr lang="es-ES" sz="3200" dirty="0"/>
            </a:br>
            <a:r>
              <a:rPr lang="es-ES" sz="3200" dirty="0"/>
              <a:t>y comunicación en tiempo real, conocida como Google Wave (olas). Las “olas” son “conversación y documento en partes iguales”, en donde cualquier participante de una </a:t>
            </a:r>
            <a:r>
              <a:rPr lang="es-ES" sz="3200" dirty="0" smtClean="0"/>
              <a:t>ola puede </a:t>
            </a:r>
            <a:r>
              <a:rPr lang="es-ES" sz="3200" dirty="0"/>
              <a:t>responder en cualquier parte del mensaje, editar el contenido y agregar o eliminar participantes en cualquier punto del proceso. Los usuarios pueden ver las respuestas de otros participantes en su “onda” mientras las escriben, con lo cual se acelera </a:t>
            </a:r>
            <a:r>
              <a:rPr lang="es-ES" sz="3200" dirty="0" smtClean="0"/>
              <a:t>el ritmo </a:t>
            </a:r>
            <a:r>
              <a:rPr lang="es-ES" sz="3200" dirty="0"/>
              <a:t>de la discusión.</a:t>
            </a:r>
            <a:br>
              <a:rPr lang="es-ES" sz="3200" dirty="0"/>
            </a:br>
            <a:r>
              <a:rPr lang="es-ES" dirty="0"/>
              <a:t/>
            </a:r>
            <a:br>
              <a:rPr lang="es-ES" dirty="0"/>
            </a:br>
            <a:endParaRPr lang="es-ES" dirty="0"/>
          </a:p>
        </p:txBody>
      </p:sp>
    </p:spTree>
    <p:extLst>
      <p:ext uri="{BB962C8B-B14F-4D97-AF65-F5344CB8AC3E}">
        <p14:creationId xmlns:p14="http://schemas.microsoft.com/office/powerpoint/2010/main" val="2529316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75087" y="463472"/>
            <a:ext cx="8911687" cy="1280890"/>
          </a:xfrm>
        </p:spPr>
        <p:txBody>
          <a:bodyPr>
            <a:normAutofit fontScale="90000"/>
          </a:bodyPr>
          <a:lstStyle/>
          <a:p>
            <a:r>
              <a:rPr lang="es-ES" b="1" dirty="0"/>
              <a:t>Microsoft SharePoint </a:t>
            </a:r>
            <a:r>
              <a:rPr lang="es-ES" dirty="0"/>
              <a:t/>
            </a:r>
            <a:br>
              <a:rPr lang="es-ES" dirty="0"/>
            </a:br>
            <a:r>
              <a:rPr lang="es-ES" dirty="0"/>
              <a:t/>
            </a:r>
            <a:br>
              <a:rPr lang="es-ES" dirty="0"/>
            </a:br>
            <a:endParaRPr lang="es-ES" dirty="0"/>
          </a:p>
        </p:txBody>
      </p:sp>
      <p:sp>
        <p:nvSpPr>
          <p:cNvPr id="3" name="2 Marcador de contenido"/>
          <p:cNvSpPr>
            <a:spLocks noGrp="1"/>
          </p:cNvSpPr>
          <p:nvPr>
            <p:ph idx="1"/>
          </p:nvPr>
        </p:nvSpPr>
        <p:spPr>
          <a:xfrm>
            <a:off x="1390605" y="1293341"/>
            <a:ext cx="9989967" cy="4637902"/>
          </a:xfrm>
        </p:spPr>
        <p:txBody>
          <a:bodyPr>
            <a:normAutofit lnSpcReduction="10000"/>
          </a:bodyPr>
          <a:lstStyle/>
          <a:p>
            <a:r>
              <a:rPr lang="es-ES" sz="3200" dirty="0"/>
              <a:t>Microsoft SharePoint es el sistema de colaboración más utilizado a nivel mundial para empresas pequeñas y medianas que utilizan productos </a:t>
            </a:r>
            <a:r>
              <a:rPr lang="es-ES" sz="3200" dirty="0" smtClean="0"/>
              <a:t>de servidor </a:t>
            </a:r>
            <a:r>
              <a:rPr lang="es-ES" sz="3200" dirty="0"/>
              <a:t>y redes de Microsoft. Algunas empresas más grandes lo han adoptado también. SharePoint es una plataforma de gestión de documentos y colaboración basada </a:t>
            </a:r>
            <a:r>
              <a:rPr lang="es-ES" sz="3200" dirty="0" smtClean="0"/>
              <a:t>en Web</a:t>
            </a:r>
            <a:r>
              <a:rPr lang="es-ES" sz="3200" dirty="0"/>
              <a:t>, la cual se combina con un poderoso motor de búsqueda que se instala en los servidores corporativos.</a:t>
            </a:r>
            <a:r>
              <a:rPr lang="es-ES" sz="2000" dirty="0"/>
              <a:t/>
            </a:r>
            <a:br>
              <a:rPr lang="es-ES" sz="2000" dirty="0"/>
            </a:br>
            <a:r>
              <a:rPr lang="es-ES" dirty="0"/>
              <a:t/>
            </a:r>
            <a:br>
              <a:rPr lang="es-ES" dirty="0"/>
            </a:br>
            <a:endParaRPr lang="es-ES" dirty="0"/>
          </a:p>
        </p:txBody>
      </p:sp>
    </p:spTree>
    <p:extLst>
      <p:ext uri="{BB962C8B-B14F-4D97-AF65-F5344CB8AC3E}">
        <p14:creationId xmlns:p14="http://schemas.microsoft.com/office/powerpoint/2010/main" val="1946692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61308" y="391296"/>
            <a:ext cx="9866399" cy="5675871"/>
          </a:xfrm>
        </p:spPr>
        <p:txBody>
          <a:bodyPr>
            <a:normAutofit fontScale="92500" lnSpcReduction="10000"/>
          </a:bodyPr>
          <a:lstStyle/>
          <a:p>
            <a:r>
              <a:rPr lang="es-ES" sz="3200" dirty="0"/>
              <a:t>SharePoint tiene una interfaz basada en Web y una estrecha integración con </a:t>
            </a:r>
            <a:r>
              <a:rPr lang="es-ES" sz="3200" dirty="0" smtClean="0"/>
              <a:t>las herramientas </a:t>
            </a:r>
            <a:r>
              <a:rPr lang="es-ES" sz="3200" dirty="0"/>
              <a:t>de uso diario, como los productos de software de escritorio </a:t>
            </a:r>
            <a:r>
              <a:rPr lang="es-ES" sz="3200" dirty="0" smtClean="0"/>
              <a:t>Microsoft Office</a:t>
            </a:r>
            <a:r>
              <a:rPr lang="es-ES" sz="3200" dirty="0"/>
              <a:t>, cuya estrategia es aprovechar que “posee” el escritorio gracias a sus productos</a:t>
            </a:r>
            <a:br>
              <a:rPr lang="es-ES" sz="3200" dirty="0"/>
            </a:br>
            <a:r>
              <a:rPr lang="es-ES" sz="3200" dirty="0"/>
              <a:t>Microsoft Office y Windows. Para Microsoft, la ruta hacia la colaboración a nivel empresarial empieza con el escritorio de Office y los servidores de redes de Microsoft. </a:t>
            </a:r>
            <a:r>
              <a:rPr lang="es-ES" sz="3200" dirty="0" smtClean="0"/>
              <a:t>El software </a:t>
            </a:r>
            <a:r>
              <a:rPr lang="es-ES" sz="3200" dirty="0"/>
              <a:t>SharePoint facilita a los empleados el proceso de compartir sus documentos</a:t>
            </a:r>
            <a:br>
              <a:rPr lang="es-ES" sz="3200" dirty="0"/>
            </a:br>
            <a:r>
              <a:rPr lang="es-ES" sz="3200" dirty="0"/>
              <a:t>de Office y colaborar en proyectos que utilizan documentos de Office como base.</a:t>
            </a:r>
            <a:r>
              <a:rPr lang="es-ES" dirty="0"/>
              <a:t/>
            </a:r>
            <a:br>
              <a:rPr lang="es-ES" dirty="0"/>
            </a:br>
            <a:r>
              <a:rPr lang="es-ES" dirty="0"/>
              <a:t/>
            </a:r>
            <a:br>
              <a:rPr lang="es-ES" dirty="0"/>
            </a:br>
            <a:endParaRPr lang="es-ES" dirty="0"/>
          </a:p>
        </p:txBody>
      </p:sp>
    </p:spTree>
    <p:extLst>
      <p:ext uri="{BB962C8B-B14F-4D97-AF65-F5344CB8AC3E}">
        <p14:creationId xmlns:p14="http://schemas.microsoft.com/office/powerpoint/2010/main" val="82245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lista de las principales herramientas de SharePoint:</a:t>
            </a:r>
            <a:br>
              <a:rPr lang="es-ES" dirty="0"/>
            </a:br>
            <a:r>
              <a:rPr lang="es-ES" dirty="0"/>
              <a:t/>
            </a:r>
            <a:br>
              <a:rPr lang="es-ES" dirty="0"/>
            </a:br>
            <a:endParaRPr lang="es-ES" dirty="0"/>
          </a:p>
        </p:txBody>
      </p:sp>
      <p:sp>
        <p:nvSpPr>
          <p:cNvPr id="3" name="2 Marcador de contenido"/>
          <p:cNvSpPr>
            <a:spLocks noGrp="1"/>
          </p:cNvSpPr>
          <p:nvPr>
            <p:ph idx="1"/>
          </p:nvPr>
        </p:nvSpPr>
        <p:spPr>
          <a:xfrm>
            <a:off x="1248032" y="1668162"/>
            <a:ext cx="10256580" cy="4609070"/>
          </a:xfrm>
        </p:spPr>
        <p:txBody>
          <a:bodyPr>
            <a:noAutofit/>
          </a:bodyPr>
          <a:lstStyle/>
          <a:p>
            <a:r>
              <a:rPr lang="es-ES" sz="2400" dirty="0"/>
              <a:t>Proporciona un solo espacio de trabajo para que los equipos coordinen itinerarios, organicen documentos y participen en discusiones, dentro de la organización o a través de una extranet.</a:t>
            </a:r>
            <a:br>
              <a:rPr lang="es-ES" sz="2400" dirty="0"/>
            </a:br>
            <a:r>
              <a:rPr lang="es-ES" sz="2400" dirty="0"/>
              <a:t>• Facilita la creación y administración de documentos con la habilidad de controlar versiones, ver revisiones pasadas, implementar la seguridad en cada uno </a:t>
            </a:r>
            <a:r>
              <a:rPr lang="es-ES" sz="2400" dirty="0" smtClean="0"/>
              <a:t>y mantener </a:t>
            </a:r>
            <a:r>
              <a:rPr lang="es-ES" sz="2400" dirty="0"/>
              <a:t>bibliotecas de documentos.</a:t>
            </a:r>
            <a:br>
              <a:rPr lang="es-ES" sz="2400" dirty="0"/>
            </a:br>
            <a:r>
              <a:rPr lang="es-ES" sz="2400" dirty="0"/>
              <a:t>• Provee anuncios, alertas y tableros de discusión para informar a los </a:t>
            </a:r>
            <a:r>
              <a:rPr lang="es-ES" sz="2400" dirty="0" smtClean="0"/>
              <a:t>usuarios cuando </a:t>
            </a:r>
            <a:r>
              <a:rPr lang="es-ES" sz="2400" dirty="0"/>
              <a:t>se requieran acciones o se realicen modificaciones a </a:t>
            </a:r>
            <a:r>
              <a:rPr lang="es-ES" sz="2400" dirty="0" smtClean="0"/>
              <a:t>la documentación o </a:t>
            </a:r>
            <a:r>
              <a:rPr lang="es-ES" sz="2400" dirty="0"/>
              <a:t>información existente.</a:t>
            </a:r>
            <a:br>
              <a:rPr lang="es-ES" sz="2400" dirty="0"/>
            </a:br>
            <a:r>
              <a:rPr lang="es-ES" sz="2400" dirty="0"/>
              <a:t>• Ofrece soporte para contenido personalizado y vistas tanto personales </a:t>
            </a:r>
            <a:r>
              <a:rPr lang="es-ES" sz="2400" dirty="0" smtClean="0"/>
              <a:t>como públicas </a:t>
            </a:r>
            <a:r>
              <a:rPr lang="es-ES" sz="2400" dirty="0"/>
              <a:t>de documentos y aplicaciones.</a:t>
            </a:r>
            <a:r>
              <a:rPr lang="es-ES" sz="1600" dirty="0"/>
              <a:t/>
            </a:r>
            <a:br>
              <a:rPr lang="es-ES" sz="1600" dirty="0"/>
            </a:br>
            <a:r>
              <a:rPr lang="es-ES" sz="1600" dirty="0"/>
              <a:t/>
            </a:r>
            <a:br>
              <a:rPr lang="es-ES" sz="1600" dirty="0"/>
            </a:br>
            <a:endParaRPr lang="es-ES" sz="1600" dirty="0"/>
          </a:p>
        </p:txBody>
      </p:sp>
    </p:spTree>
    <p:extLst>
      <p:ext uri="{BB962C8B-B14F-4D97-AF65-F5344CB8AC3E}">
        <p14:creationId xmlns:p14="http://schemas.microsoft.com/office/powerpoint/2010/main" val="1758819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40011" y="605481"/>
            <a:ext cx="9564601" cy="5305741"/>
          </a:xfrm>
        </p:spPr>
        <p:txBody>
          <a:bodyPr>
            <a:normAutofit lnSpcReduction="10000"/>
          </a:bodyPr>
          <a:lstStyle/>
          <a:p>
            <a:r>
              <a:rPr lang="es-ES" sz="3200" dirty="0"/>
              <a:t>Provee plantillas para blogs y wikis como ayuda para que los equipos </a:t>
            </a:r>
            <a:r>
              <a:rPr lang="es-ES" sz="3200" dirty="0" smtClean="0"/>
              <a:t>compartan información </a:t>
            </a:r>
            <a:r>
              <a:rPr lang="es-ES" sz="3200" dirty="0"/>
              <a:t>y lluvias de ideas.</a:t>
            </a:r>
            <a:br>
              <a:rPr lang="es-ES" sz="3200" dirty="0"/>
            </a:br>
            <a:r>
              <a:rPr lang="es-ES" sz="3200" dirty="0"/>
              <a:t>• Proporciona herramientas para gestionar bibliotecas de documentos, </a:t>
            </a:r>
            <a:r>
              <a:rPr lang="es-ES" sz="3200" dirty="0" smtClean="0"/>
              <a:t>listas, calendarios</a:t>
            </a:r>
            <a:r>
              <a:rPr lang="es-ES" sz="3200" dirty="0"/>
              <a:t>, tareas y tableros de discusión sin estar en línea, y para </a:t>
            </a:r>
            <a:r>
              <a:rPr lang="es-ES" sz="3200" dirty="0" smtClean="0"/>
              <a:t>sincronizar las </a:t>
            </a:r>
            <a:r>
              <a:rPr lang="es-ES" sz="3200" dirty="0"/>
              <a:t>modificaciones al volverse a conectar a la red.</a:t>
            </a:r>
            <a:br>
              <a:rPr lang="es-ES" sz="3200" dirty="0"/>
            </a:br>
            <a:r>
              <a:rPr lang="es-ES" sz="3200" dirty="0"/>
              <a:t>• Provee herramientas de búsqueda empresarial para localizar personas, </a:t>
            </a:r>
            <a:r>
              <a:rPr lang="es-ES" sz="3200" dirty="0" smtClean="0"/>
              <a:t>expertos y </a:t>
            </a:r>
            <a:r>
              <a:rPr lang="es-ES" sz="3200" dirty="0"/>
              <a:t>contenido.</a:t>
            </a:r>
            <a:r>
              <a:rPr lang="es-ES" dirty="0"/>
              <a:t/>
            </a:r>
            <a:br>
              <a:rPr lang="es-ES" dirty="0"/>
            </a:br>
            <a:r>
              <a:rPr lang="es-ES" dirty="0"/>
              <a:t/>
            </a:r>
            <a:br>
              <a:rPr lang="es-ES" dirty="0"/>
            </a:br>
            <a:endParaRPr lang="es-ES" dirty="0"/>
          </a:p>
        </p:txBody>
      </p:sp>
    </p:spTree>
    <p:extLst>
      <p:ext uri="{BB962C8B-B14F-4D97-AF65-F5344CB8AC3E}">
        <p14:creationId xmlns:p14="http://schemas.microsoft.com/office/powerpoint/2010/main" val="4130702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t>Lotus Notes </a:t>
            </a:r>
            <a:r>
              <a:rPr lang="es-ES" dirty="0"/>
              <a:t/>
            </a:r>
            <a:br>
              <a:rPr lang="es-ES" dirty="0"/>
            </a:br>
            <a:r>
              <a:rPr lang="es-ES" dirty="0"/>
              <a:t/>
            </a:r>
            <a:br>
              <a:rPr lang="es-ES" dirty="0"/>
            </a:br>
            <a:endParaRPr lang="es-ES" dirty="0"/>
          </a:p>
        </p:txBody>
      </p:sp>
      <p:sp>
        <p:nvSpPr>
          <p:cNvPr id="3" name="2 Marcador de contenido"/>
          <p:cNvSpPr>
            <a:spLocks noGrp="1"/>
          </p:cNvSpPr>
          <p:nvPr>
            <p:ph idx="1"/>
          </p:nvPr>
        </p:nvSpPr>
        <p:spPr>
          <a:xfrm>
            <a:off x="1365893" y="1305697"/>
            <a:ext cx="10014680" cy="4922107"/>
          </a:xfrm>
        </p:spPr>
        <p:txBody>
          <a:bodyPr>
            <a:normAutofit fontScale="77500" lnSpcReduction="20000"/>
          </a:bodyPr>
          <a:lstStyle/>
          <a:p>
            <a:r>
              <a:rPr lang="es-ES" sz="3300" dirty="0"/>
              <a:t>Para las empresas muy grandes (del tipo </a:t>
            </a:r>
            <a:r>
              <a:rPr lang="es-ES" sz="3300" dirty="0" err="1"/>
              <a:t>Fortune</a:t>
            </a:r>
            <a:r>
              <a:rPr lang="es-ES" sz="3300" dirty="0"/>
              <a:t> 1000 y Russell 2000), </a:t>
            </a:r>
            <a:r>
              <a:rPr lang="es-ES" sz="3300" dirty="0" smtClean="0"/>
              <a:t>la herramienta </a:t>
            </a:r>
            <a:r>
              <a:rPr lang="es-ES" sz="3300" dirty="0"/>
              <a:t>de colaboración más utilizada es IBM Lotus Notes. Éste fue uno de los primeros ejemplos de groupware, un sistema de software colaborativo con herramientas</a:t>
            </a:r>
            <a:br>
              <a:rPr lang="es-ES" sz="3300" dirty="0"/>
            </a:br>
            <a:r>
              <a:rPr lang="es-ES" sz="3300" dirty="0"/>
              <a:t>para compartir calendarios, escritura y edición colectiva, acceso compartido a las </a:t>
            </a:r>
            <a:r>
              <a:rPr lang="es-ES" sz="3300" dirty="0" smtClean="0"/>
              <a:t>bases de </a:t>
            </a:r>
            <a:r>
              <a:rPr lang="es-ES" sz="3300" dirty="0"/>
              <a:t>datos y reuniones electrónicas, en donde cada participante puede ver y </a:t>
            </a:r>
            <a:r>
              <a:rPr lang="es-ES" sz="3300" dirty="0" smtClean="0"/>
              <a:t>mostrar</a:t>
            </a:r>
            <a:r>
              <a:rPr lang="es-ES" sz="3300" dirty="0"/>
              <a:t> </a:t>
            </a:r>
            <a:r>
              <a:rPr lang="es-ES" sz="3300" dirty="0" smtClean="0"/>
              <a:t>información </a:t>
            </a:r>
            <a:r>
              <a:rPr lang="es-ES" sz="3300" dirty="0"/>
              <a:t>de otros participantes y otras actividades. Notes está ahora habilitado </a:t>
            </a:r>
            <a:r>
              <a:rPr lang="es-ES" sz="3300" dirty="0" smtClean="0"/>
              <a:t>para Web</a:t>
            </a:r>
            <a:r>
              <a:rPr lang="es-ES" sz="3300" dirty="0"/>
              <a:t>, con mejoras para redes sociales (Lotus </a:t>
            </a:r>
            <a:r>
              <a:rPr lang="es-ES" sz="3300" dirty="0" err="1"/>
              <a:t>Connections</a:t>
            </a:r>
            <a:r>
              <a:rPr lang="es-ES" sz="3300" dirty="0"/>
              <a:t>) y un entorno de desarrollo </a:t>
            </a:r>
            <a:r>
              <a:rPr lang="es-ES" sz="3300" dirty="0" smtClean="0"/>
              <a:t>de secuencias </a:t>
            </a:r>
            <a:r>
              <a:rPr lang="es-ES" sz="3300" dirty="0"/>
              <a:t>de comandos y aplicaciones, de modo que los usuarios puedan crear aplicaciones a la medida para adaptarlas a sus necesidades únicas.</a:t>
            </a:r>
            <a:r>
              <a:rPr lang="es-ES" dirty="0"/>
              <a:t/>
            </a:r>
            <a:br>
              <a:rPr lang="es-ES" dirty="0"/>
            </a:br>
            <a:r>
              <a:rPr lang="es-ES" dirty="0"/>
              <a:t/>
            </a:r>
            <a:br>
              <a:rPr lang="es-ES" dirty="0"/>
            </a:br>
            <a:endParaRPr lang="es-ES" dirty="0"/>
          </a:p>
        </p:txBody>
      </p:sp>
    </p:spTree>
    <p:extLst>
      <p:ext uri="{BB962C8B-B14F-4D97-AF65-F5344CB8AC3E}">
        <p14:creationId xmlns:p14="http://schemas.microsoft.com/office/powerpoint/2010/main" val="1061634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86023" y="378940"/>
            <a:ext cx="9792258" cy="6120714"/>
          </a:xfrm>
        </p:spPr>
        <p:txBody>
          <a:bodyPr>
            <a:normAutofit/>
          </a:bodyPr>
          <a:lstStyle/>
          <a:p>
            <a:r>
              <a:rPr lang="es-ES" sz="2800" dirty="0"/>
              <a:t>El Grupo de software de IBM define a Lotus Notes como una “opción de </a:t>
            </a:r>
            <a:r>
              <a:rPr lang="es-ES" sz="2800" dirty="0" smtClean="0"/>
              <a:t>escritorio integrada </a:t>
            </a:r>
            <a:r>
              <a:rPr lang="es-ES" sz="2800" dirty="0"/>
              <a:t>para acceder al correo electrónico, los calendarios y las aplicaciones de negocios de un servidor de IBM Lotus Domino”. El software Notes instalado en la computadora cliente del usuario permite usar la máquina como plataforma para correo electrónico, mensajería instantánea (al trabajar con Lotus </a:t>
            </a:r>
            <a:r>
              <a:rPr lang="es-ES" sz="2800" dirty="0" err="1"/>
              <a:t>Sametime</a:t>
            </a:r>
            <a:r>
              <a:rPr lang="es-ES" sz="2800" dirty="0"/>
              <a:t>), navegación Web </a:t>
            </a:r>
            <a:r>
              <a:rPr lang="es-ES" sz="2800" dirty="0" smtClean="0"/>
              <a:t>y trabajo </a:t>
            </a:r>
            <a:r>
              <a:rPr lang="es-ES" sz="2800" dirty="0"/>
              <a:t>de reservación </a:t>
            </a:r>
            <a:r>
              <a:rPr lang="es-ES" sz="2800" dirty="0" smtClean="0"/>
              <a:t>de calendario/recursos</a:t>
            </a:r>
            <a:r>
              <a:rPr lang="es-ES" sz="2800" dirty="0"/>
              <a:t>, así como para interactuar con las aplicaciones colaborativas. En la actualidad, Notes también cuenta con blogs, wikis, </a:t>
            </a:r>
            <a:r>
              <a:rPr lang="es-ES" sz="2800" dirty="0" err="1"/>
              <a:t>agregadores</a:t>
            </a:r>
            <a:r>
              <a:rPr lang="es-ES" sz="2800" dirty="0"/>
              <a:t> de RSS, CRM y sistemas de soporte al cliente.</a:t>
            </a:r>
            <a:r>
              <a:rPr lang="es-ES" dirty="0"/>
              <a:t/>
            </a:r>
            <a:br>
              <a:rPr lang="es-ES" dirty="0"/>
            </a:br>
            <a:r>
              <a:rPr lang="es-ES" dirty="0"/>
              <a:t/>
            </a:r>
            <a:br>
              <a:rPr lang="es-ES" dirty="0"/>
            </a:br>
            <a:endParaRPr lang="es-ES" dirty="0"/>
          </a:p>
        </p:txBody>
      </p:sp>
    </p:spTree>
    <p:extLst>
      <p:ext uri="{BB962C8B-B14F-4D97-AF65-F5344CB8AC3E}">
        <p14:creationId xmlns:p14="http://schemas.microsoft.com/office/powerpoint/2010/main" val="1956190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BO" sz="3200" b="1" dirty="0" smtClean="0">
                <a:solidFill>
                  <a:srgbClr val="002060"/>
                </a:solidFill>
                <a:latin typeface="Times New Roman" pitchFamily="18" charset="0"/>
                <a:cs typeface="Times New Roman" pitchFamily="18" charset="0"/>
              </a:rPr>
              <a:t>O</a:t>
            </a:r>
            <a:r>
              <a:rPr lang="x-none" sz="3200" b="1" dirty="0" smtClean="0">
                <a:solidFill>
                  <a:srgbClr val="002060"/>
                </a:solidFill>
                <a:latin typeface="Times New Roman" pitchFamily="18" charset="0"/>
                <a:cs typeface="Times New Roman" pitchFamily="18" charset="0"/>
              </a:rPr>
              <a:t>TRAS POPULARES HERRAMIENTAS DE COLABORACION EN LINEA</a:t>
            </a:r>
            <a:endParaRPr lang="es-BO" sz="3200" b="1" dirty="0">
              <a:solidFill>
                <a:srgbClr val="002060"/>
              </a:solidFill>
              <a:latin typeface="Times New Roman" pitchFamily="18" charset="0"/>
              <a:cs typeface="Times New Roman" pitchFamily="18" charset="0"/>
            </a:endParaRPr>
          </a:p>
        </p:txBody>
      </p:sp>
      <p:pic>
        <p:nvPicPr>
          <p:cNvPr id="5" name="4 Marcador de contenido"/>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t="2135" b="10439"/>
          <a:stretch/>
        </p:blipFill>
        <p:spPr>
          <a:xfrm>
            <a:off x="527384" y="1551564"/>
            <a:ext cx="8736969" cy="4973781"/>
          </a:xfrm>
        </p:spPr>
      </p:pic>
      <p:pic>
        <p:nvPicPr>
          <p:cNvPr id="4" name="3 Imagen" descr="http://www.innitel.com/integration/img/zohologo.jpg"/>
          <p:cNvPicPr/>
          <p:nvPr/>
        </p:nvPicPr>
        <p:blipFill rotWithShape="1">
          <a:blip r:embed="rId4" cstate="print">
            <a:extLst>
              <a:ext uri="{28A0092B-C50C-407E-A947-70E740481C1C}">
                <a14:useLocalDpi xmlns:a14="http://schemas.microsoft.com/office/drawing/2010/main" val="0"/>
              </a:ext>
            </a:extLst>
          </a:blip>
          <a:srcRect l="5241" t="14264" r="8469" b="20699"/>
          <a:stretch/>
        </p:blipFill>
        <p:spPr bwMode="auto">
          <a:xfrm>
            <a:off x="9360363" y="3316228"/>
            <a:ext cx="2294077" cy="688836"/>
          </a:xfrm>
          <a:prstGeom prst="rect">
            <a:avLst/>
          </a:prstGeom>
          <a:noFill/>
          <a:ln>
            <a:noFill/>
          </a:ln>
          <a:extLst>
            <a:ext uri="{53640926-AAD7-44D8-BBD7-CCE9431645EC}">
              <a14:shadowObscured xmlns:a14="http://schemas.microsoft.com/office/drawing/2010/main"/>
            </a:ext>
          </a:extLst>
        </p:spPr>
      </p:pic>
      <p:pic>
        <p:nvPicPr>
          <p:cNvPr id="6" name="5 Imagen" descr="https://bendegeorge.files.wordpress.com/2007/11/btlogo_hires_horizcolor1.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15080" y="4221089"/>
            <a:ext cx="2139361" cy="466011"/>
          </a:xfrm>
          <a:prstGeom prst="rect">
            <a:avLst/>
          </a:prstGeom>
          <a:noFill/>
          <a:ln>
            <a:noFill/>
          </a:ln>
        </p:spPr>
      </p:pic>
      <p:pic>
        <p:nvPicPr>
          <p:cNvPr id="7" name="6 Imagen" descr="http://yourmarketingcoachonline.com/wp-content/uploads/2014/10/basecamp-logo.png"/>
          <p:cNvPicPr/>
          <p:nvPr/>
        </p:nvPicPr>
        <p:blipFill rotWithShape="1">
          <a:blip r:embed="rId6" cstate="print">
            <a:extLst>
              <a:ext uri="{28A0092B-C50C-407E-A947-70E740481C1C}">
                <a14:useLocalDpi xmlns:a14="http://schemas.microsoft.com/office/drawing/2010/main" val="0"/>
              </a:ext>
            </a:extLst>
          </a:blip>
          <a:srcRect r="4493"/>
          <a:stretch/>
        </p:blipFill>
        <p:spPr bwMode="auto">
          <a:xfrm>
            <a:off x="9556090" y="4848264"/>
            <a:ext cx="2225748" cy="524953"/>
          </a:xfrm>
          <a:prstGeom prst="rect">
            <a:avLst/>
          </a:prstGeom>
          <a:noFill/>
          <a:ln>
            <a:noFill/>
          </a:ln>
          <a:extLst>
            <a:ext uri="{53640926-AAD7-44D8-BBD7-CCE9431645EC}">
              <a14:shadowObscured xmlns:a14="http://schemas.microsoft.com/office/drawing/2010/main"/>
            </a:ext>
          </a:extLst>
        </p:spPr>
      </p:pic>
      <p:pic>
        <p:nvPicPr>
          <p:cNvPr id="8" name="7 Imagen" descr="http://ww1.prweb.com/prfiles/2013/06/03/11235460/Onehub_Med_RGB.jpg"/>
          <p:cNvPicPr/>
          <p:nvPr/>
        </p:nvPicPr>
        <p:blipFill>
          <a:blip r:embed="rId7">
            <a:extLst>
              <a:ext uri="{28A0092B-C50C-407E-A947-70E740481C1C}">
                <a14:useLocalDpi xmlns:a14="http://schemas.microsoft.com/office/drawing/2010/main" val="0"/>
              </a:ext>
            </a:extLst>
          </a:blip>
          <a:srcRect/>
          <a:stretch>
            <a:fillRect/>
          </a:stretch>
        </p:blipFill>
        <p:spPr bwMode="auto">
          <a:xfrm>
            <a:off x="9360363" y="5517233"/>
            <a:ext cx="2294077" cy="550335"/>
          </a:xfrm>
          <a:prstGeom prst="rect">
            <a:avLst/>
          </a:prstGeom>
          <a:noFill/>
          <a:ln>
            <a:noFill/>
          </a:ln>
        </p:spPr>
      </p:pic>
      <p:pic>
        <p:nvPicPr>
          <p:cNvPr id="9" name="8 Imagen" descr="http://www.saimgs.com/imglib/products/logos-hd/logo_5283_hd.png?v=90c56efd6926e659f7dc7077e0951cc3"/>
          <p:cNvPicPr/>
          <p:nvPr/>
        </p:nvPicPr>
        <p:blipFill>
          <a:blip r:embed="rId8">
            <a:extLst>
              <a:ext uri="{28A0092B-C50C-407E-A947-70E740481C1C}">
                <a14:useLocalDpi xmlns:a14="http://schemas.microsoft.com/office/drawing/2010/main" val="0"/>
              </a:ext>
            </a:extLst>
          </a:blip>
          <a:srcRect/>
          <a:stretch>
            <a:fillRect/>
          </a:stretch>
        </p:blipFill>
        <p:spPr bwMode="auto">
          <a:xfrm>
            <a:off x="9512135" y="6093297"/>
            <a:ext cx="1967867" cy="377785"/>
          </a:xfrm>
          <a:prstGeom prst="rect">
            <a:avLst/>
          </a:prstGeom>
          <a:noFill/>
          <a:ln>
            <a:noFill/>
          </a:ln>
        </p:spPr>
      </p:pic>
      <p:pic>
        <p:nvPicPr>
          <p:cNvPr id="10" name="Picture 2" descr="https://www.omidyar.com/sites/default/files/styles/investee_logo/public/investees/logos/Socialtext.gif?itok=P8kzFulN"/>
          <p:cNvPicPr/>
          <p:nvPr/>
        </p:nvPicPr>
        <p:blipFill rotWithShape="1">
          <a:blip r:embed="rId9">
            <a:extLst>
              <a:ext uri="{28A0092B-C50C-407E-A947-70E740481C1C}">
                <a14:useLocalDpi xmlns:a14="http://schemas.microsoft.com/office/drawing/2010/main" val="0"/>
              </a:ext>
            </a:extLst>
          </a:blip>
          <a:srcRect t="21644"/>
          <a:stretch/>
        </p:blipFill>
        <p:spPr bwMode="auto">
          <a:xfrm>
            <a:off x="9360363" y="1988840"/>
            <a:ext cx="2390088" cy="1152128"/>
          </a:xfrm>
          <a:prstGeom prst="rect">
            <a:avLst/>
          </a:prstGeom>
          <a:noFill/>
          <a:extLst/>
        </p:spPr>
      </p:pic>
    </p:spTree>
    <p:extLst>
      <p:ext uri="{BB962C8B-B14F-4D97-AF65-F5344CB8AC3E}">
        <p14:creationId xmlns:p14="http://schemas.microsoft.com/office/powerpoint/2010/main" val="19649339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74060" y="509648"/>
            <a:ext cx="8911687" cy="931735"/>
          </a:xfrm>
        </p:spPr>
        <p:txBody>
          <a:bodyPr>
            <a:normAutofit/>
          </a:bodyPr>
          <a:lstStyle/>
          <a:p>
            <a:r>
              <a:rPr lang="es-ES" b="1" dirty="0">
                <a:latin typeface="Adobe Gothic Std B" panose="020B0800000000000000" pitchFamily="34" charset="-128"/>
                <a:ea typeface="Adobe Gothic Std B" panose="020B0800000000000000" pitchFamily="34" charset="-128"/>
              </a:rPr>
              <a:t>¿QUÉ ES LA COLABORACIÓN?</a:t>
            </a:r>
          </a:p>
        </p:txBody>
      </p:sp>
      <p:sp>
        <p:nvSpPr>
          <p:cNvPr id="3" name="Marcador de contenido 2"/>
          <p:cNvSpPr>
            <a:spLocks noGrp="1"/>
          </p:cNvSpPr>
          <p:nvPr>
            <p:ph idx="1"/>
          </p:nvPr>
        </p:nvSpPr>
        <p:spPr>
          <a:xfrm>
            <a:off x="955343" y="1441383"/>
            <a:ext cx="10549120" cy="4995081"/>
          </a:xfrm>
        </p:spPr>
        <p:txBody>
          <a:bodyPr>
            <a:normAutofit/>
          </a:bodyPr>
          <a:lstStyle/>
          <a:p>
            <a:pPr marL="0" indent="0">
              <a:buNone/>
            </a:pPr>
            <a:r>
              <a:rPr lang="es-ES" sz="2200" dirty="0" smtClean="0"/>
              <a:t>Es trabajar </a:t>
            </a:r>
            <a:r>
              <a:rPr lang="es-ES" sz="2200" dirty="0"/>
              <a:t>con otros para lograr objetivos compartidos y explícitos. </a:t>
            </a:r>
            <a:r>
              <a:rPr lang="es-ES" sz="2200" dirty="0" smtClean="0"/>
              <a:t>Se enfoca </a:t>
            </a:r>
            <a:r>
              <a:rPr lang="es-ES" sz="2200" dirty="0"/>
              <a:t>en realizar tareas o </a:t>
            </a:r>
            <a:r>
              <a:rPr lang="es-ES" sz="2200" dirty="0" smtClean="0"/>
              <a:t>misiones, </a:t>
            </a:r>
            <a:r>
              <a:rPr lang="es-ES" sz="2200" dirty="0"/>
              <a:t>y por lo general se lleva a cabo en una empresa </a:t>
            </a:r>
            <a:r>
              <a:rPr lang="es-ES" sz="2200" dirty="0" smtClean="0"/>
              <a:t>u otro </a:t>
            </a:r>
            <a:r>
              <a:rPr lang="es-ES" sz="2200" dirty="0"/>
              <a:t>tipo de </a:t>
            </a:r>
            <a:r>
              <a:rPr lang="es-ES" sz="2200" dirty="0" smtClean="0"/>
              <a:t>organización, o entre </a:t>
            </a:r>
            <a:r>
              <a:rPr lang="es-ES" sz="2200" dirty="0"/>
              <a:t>una empresa y otra. </a:t>
            </a:r>
            <a:endParaRPr lang="es-ES" sz="2200" dirty="0" smtClean="0"/>
          </a:p>
          <a:p>
            <a:pPr marL="0" indent="0">
              <a:buNone/>
            </a:pPr>
            <a:endParaRPr lang="es-ES" sz="2200" dirty="0"/>
          </a:p>
          <a:p>
            <a:pPr marL="0" indent="0">
              <a:buNone/>
            </a:pPr>
            <a:endParaRPr lang="es-ES" sz="2200" dirty="0" smtClean="0"/>
          </a:p>
          <a:p>
            <a:pPr marL="0" indent="0">
              <a:buNone/>
            </a:pPr>
            <a:endParaRPr lang="es-ES" sz="2200" dirty="0" smtClean="0"/>
          </a:p>
          <a:p>
            <a:pPr marL="0" indent="0">
              <a:buNone/>
            </a:pPr>
            <a:endParaRPr lang="es-ES" sz="2200" dirty="0" smtClean="0"/>
          </a:p>
          <a:p>
            <a:pPr marL="0" indent="0">
              <a:buNone/>
            </a:pPr>
            <a:endParaRPr lang="es-ES" sz="2200" dirty="0"/>
          </a:p>
          <a:p>
            <a:pPr>
              <a:buFont typeface="Wingdings" panose="05000000000000000000" pitchFamily="2" charset="2"/>
              <a:buChar char="q"/>
            </a:pPr>
            <a:r>
              <a:rPr lang="es-ES" sz="2200" dirty="0" smtClean="0"/>
              <a:t>Usted </a:t>
            </a:r>
            <a:r>
              <a:rPr lang="es-ES" sz="2200" dirty="0"/>
              <a:t>colabora con un colega </a:t>
            </a:r>
            <a:r>
              <a:rPr lang="es-ES" sz="2200" dirty="0" smtClean="0"/>
              <a:t>en Tokio </a:t>
            </a:r>
            <a:r>
              <a:rPr lang="es-ES" sz="2200" dirty="0"/>
              <a:t>que tiene experiencia sobre un tema del que usted no sabe nada. </a:t>
            </a:r>
            <a:endParaRPr lang="es-ES" sz="2200" dirty="0" smtClean="0"/>
          </a:p>
          <a:p>
            <a:pPr>
              <a:buFont typeface="Wingdings" panose="05000000000000000000" pitchFamily="2" charset="2"/>
              <a:buChar char="q"/>
            </a:pPr>
            <a:r>
              <a:rPr lang="es-ES" sz="2200" dirty="0" smtClean="0"/>
              <a:t>Coopera con muchos </a:t>
            </a:r>
            <a:r>
              <a:rPr lang="es-ES" sz="2200" dirty="0"/>
              <a:t>colegas para publicar un blog de la compañía. </a:t>
            </a:r>
            <a:endParaRPr lang="es-ES" sz="2200" dirty="0" smtClean="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5848" y="3044050"/>
            <a:ext cx="2984761" cy="1678928"/>
          </a:xfrm>
          <a:prstGeom prst="rect">
            <a:avLst/>
          </a:prstGeom>
        </p:spPr>
      </p:pic>
    </p:spTree>
    <p:extLst>
      <p:ext uri="{BB962C8B-B14F-4D97-AF65-F5344CB8AC3E}">
        <p14:creationId xmlns:p14="http://schemas.microsoft.com/office/powerpoint/2010/main" val="34080497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x-none" sz="3200" b="1" dirty="0" smtClean="0">
                <a:solidFill>
                  <a:schemeClr val="tx2">
                    <a:lumMod val="75000"/>
                  </a:schemeClr>
                </a:solidFill>
                <a:latin typeface="Times New Roman" pitchFamily="18" charset="0"/>
                <a:cs typeface="Times New Roman" pitchFamily="18" charset="0"/>
              </a:rPr>
              <a:t>LA MATRIZ DE TIEMPO/ESPACIO DE HERRAMIENTAS DE COLABORACION</a:t>
            </a:r>
            <a:endParaRPr lang="es-BO" sz="3200" b="1" dirty="0">
              <a:solidFill>
                <a:schemeClr val="tx2">
                  <a:lumMod val="75000"/>
                </a:schemeClr>
              </a:solidFill>
              <a:latin typeface="Times New Roman" pitchFamily="18" charset="0"/>
              <a:cs typeface="Times New Roman" pitchFamily="18" charset="0"/>
            </a:endParaRP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425" y="1556792"/>
            <a:ext cx="8058500" cy="4323356"/>
          </a:xfrm>
        </p:spPr>
      </p:pic>
      <p:sp>
        <p:nvSpPr>
          <p:cNvPr id="5" name="4 CuadroTexto"/>
          <p:cNvSpPr txBox="1"/>
          <p:nvPr/>
        </p:nvSpPr>
        <p:spPr>
          <a:xfrm>
            <a:off x="9072331" y="2132856"/>
            <a:ext cx="2592288" cy="2862322"/>
          </a:xfrm>
          <a:prstGeom prst="rect">
            <a:avLst/>
          </a:prstGeom>
          <a:noFill/>
        </p:spPr>
        <p:txBody>
          <a:bodyPr wrap="square" rtlCol="0">
            <a:spAutoFit/>
          </a:bodyPr>
          <a:lstStyle/>
          <a:p>
            <a:r>
              <a:rPr lang="es-BO" sz="2000" dirty="0" smtClean="0">
                <a:latin typeface="Times New Roman" pitchFamily="18" charset="0"/>
                <a:cs typeface="Times New Roman" pitchFamily="18" charset="0"/>
              </a:rPr>
              <a:t>L</a:t>
            </a:r>
            <a:r>
              <a:rPr lang="x-none" sz="2000" dirty="0" smtClean="0">
                <a:latin typeface="Times New Roman" pitchFamily="18" charset="0"/>
                <a:cs typeface="Times New Roman" pitchFamily="18" charset="0"/>
              </a:rPr>
              <a:t>as tecnologias de colaboracion se pueden clasificar en teminos de si soportan las iteracciones al mismo o en distinto tiempo o lugar, y si estas interacciones son remotas.</a:t>
            </a:r>
            <a:endParaRPr lang="es-BO" sz="2000" dirty="0">
              <a:latin typeface="Times New Roman" pitchFamily="18" charset="0"/>
              <a:cs typeface="Times New Roman" pitchFamily="18" charset="0"/>
            </a:endParaRPr>
          </a:p>
        </p:txBody>
      </p:sp>
    </p:spTree>
    <p:extLst>
      <p:ext uri="{BB962C8B-B14F-4D97-AF65-F5344CB8AC3E}">
        <p14:creationId xmlns:p14="http://schemas.microsoft.com/office/powerpoint/2010/main" val="21782423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764705"/>
            <a:ext cx="10972800" cy="5361459"/>
          </a:xfrm>
        </p:spPr>
        <p:txBody>
          <a:bodyPr>
            <a:normAutofit fontScale="92500" lnSpcReduction="10000"/>
          </a:bodyPr>
          <a:lstStyle/>
          <a:p>
            <a:pPr marL="0" indent="0" algn="just">
              <a:buNone/>
            </a:pPr>
            <a:r>
              <a:rPr lang="es-BO" sz="3200" dirty="0" smtClean="0"/>
              <a:t>L</a:t>
            </a:r>
            <a:r>
              <a:rPr lang="x-none" sz="3200" dirty="0" smtClean="0"/>
              <a:t>a matriz de tiempo/espacio se enfoca en dos dimensiones del problema de colaboracion: tiempo y espacio.</a:t>
            </a:r>
          </a:p>
          <a:p>
            <a:pPr marL="0" indent="0" algn="just">
              <a:buNone/>
            </a:pPr>
            <a:r>
              <a:rPr lang="es-BO" sz="3200" dirty="0" smtClean="0"/>
              <a:t>L</a:t>
            </a:r>
            <a:r>
              <a:rPr lang="x-none" sz="3200" dirty="0" smtClean="0"/>
              <a:t>as tecnologias </a:t>
            </a:r>
            <a:r>
              <a:rPr lang="x-none" sz="3200" smtClean="0"/>
              <a:t>de </a:t>
            </a:r>
            <a:r>
              <a:rPr lang="es-ES_tradnl" sz="3200" dirty="0"/>
              <a:t>colaboración </a:t>
            </a:r>
            <a:r>
              <a:rPr lang="x-none" sz="3200" smtClean="0"/>
              <a:t>que </a:t>
            </a:r>
            <a:r>
              <a:rPr lang="x-none" sz="3200" dirty="0" smtClean="0"/>
              <a:t>acabamos de describir son formas de sobrepasar las limitaciones de tiempo y espacio.</a:t>
            </a:r>
          </a:p>
          <a:p>
            <a:pPr marL="0" indent="0" algn="just">
              <a:buNone/>
            </a:pPr>
            <a:r>
              <a:rPr lang="es-BO" sz="3200" dirty="0" smtClean="0"/>
              <a:t>S</a:t>
            </a:r>
            <a:r>
              <a:rPr lang="x-none" sz="3200" dirty="0" smtClean="0"/>
              <a:t>e sugiere que se sigan los siguientes pasos que le ayudaran a invertir en el software </a:t>
            </a:r>
            <a:r>
              <a:rPr lang="x-none" sz="3200" smtClean="0"/>
              <a:t>de </a:t>
            </a:r>
            <a:r>
              <a:rPr lang="es-ES_tradnl" sz="3200" dirty="0"/>
              <a:t>colaboración </a:t>
            </a:r>
            <a:r>
              <a:rPr lang="x-none" sz="3200" smtClean="0"/>
              <a:t>correcto </a:t>
            </a:r>
            <a:r>
              <a:rPr lang="x-none" sz="3200" dirty="0" smtClean="0"/>
              <a:t>para su empresa a un precio que pueda costear, y dentro de su tolerancia al riesgo.</a:t>
            </a:r>
          </a:p>
          <a:p>
            <a:pPr marL="0" indent="0" algn="just">
              <a:buNone/>
            </a:pPr>
            <a:r>
              <a:rPr lang="x-none" sz="3200" dirty="0" smtClean="0"/>
              <a:t>1. ¿Cu</a:t>
            </a:r>
            <a:r>
              <a:rPr lang="es-BO" sz="3200" dirty="0" smtClean="0"/>
              <a:t>á</a:t>
            </a:r>
            <a:r>
              <a:rPr lang="x-none" sz="3200" dirty="0" smtClean="0"/>
              <a:t>les son los desafios </a:t>
            </a:r>
            <a:r>
              <a:rPr lang="x-none" sz="3200" smtClean="0"/>
              <a:t>de </a:t>
            </a:r>
            <a:r>
              <a:rPr lang="es-ES_tradnl" sz="3200" dirty="0" smtClean="0"/>
              <a:t>colaboración </a:t>
            </a:r>
            <a:r>
              <a:rPr lang="x-none" sz="3200" smtClean="0"/>
              <a:t>a </a:t>
            </a:r>
            <a:r>
              <a:rPr lang="x-none" sz="3200" dirty="0" smtClean="0"/>
              <a:t>los que se enfrenta la empresa en terminos de tiempo y espacio?  Ubique a su empresa en la matriz de tiempo y espacio</a:t>
            </a:r>
            <a:r>
              <a:rPr lang="x-none" dirty="0" smtClean="0"/>
              <a:t>.</a:t>
            </a:r>
          </a:p>
        </p:txBody>
      </p:sp>
    </p:spTree>
    <p:extLst>
      <p:ext uri="{BB962C8B-B14F-4D97-AF65-F5344CB8AC3E}">
        <p14:creationId xmlns:p14="http://schemas.microsoft.com/office/powerpoint/2010/main" val="31902305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27381" y="2964086"/>
            <a:ext cx="10972800" cy="3633267"/>
          </a:xfrm>
        </p:spPr>
        <p:txBody>
          <a:bodyPr>
            <a:normAutofit/>
          </a:bodyPr>
          <a:lstStyle/>
          <a:p>
            <a:pPr marL="0" indent="0" algn="just">
              <a:buNone/>
            </a:pPr>
            <a:r>
              <a:rPr lang="x-none" sz="3200" smtClean="0"/>
              <a:t>4</a:t>
            </a:r>
            <a:r>
              <a:rPr lang="x-none" sz="3200" dirty="0" smtClean="0"/>
              <a:t>. Identifique los riesgos para la seguridad y la vulnerabilidad involucrados con cada uno de los productos.</a:t>
            </a:r>
          </a:p>
          <a:p>
            <a:pPr marL="0" indent="0" algn="just">
              <a:buNone/>
            </a:pPr>
            <a:r>
              <a:rPr lang="x-none" sz="3200" dirty="0" smtClean="0"/>
              <a:t>5. </a:t>
            </a:r>
            <a:r>
              <a:rPr lang="es-BO" sz="3200" dirty="0" smtClean="0"/>
              <a:t>B</a:t>
            </a:r>
            <a:r>
              <a:rPr lang="x-none" sz="3200" dirty="0" smtClean="0"/>
              <a:t>usque ayuda en los usuarios potenciales para identificar cuestiones de implementacion y capacitacion.</a:t>
            </a:r>
          </a:p>
          <a:p>
            <a:pPr marL="0" indent="0" algn="just">
              <a:buNone/>
            </a:pPr>
            <a:r>
              <a:rPr lang="x-none" sz="3200" dirty="0" smtClean="0"/>
              <a:t>6. </a:t>
            </a:r>
            <a:r>
              <a:rPr lang="es-BO" sz="3200" dirty="0" smtClean="0"/>
              <a:t>H</a:t>
            </a:r>
            <a:r>
              <a:rPr lang="x-none" sz="3200" dirty="0" smtClean="0"/>
              <a:t>aga su selecci</a:t>
            </a:r>
            <a:r>
              <a:rPr lang="es-BO" sz="3200" dirty="0" smtClean="0"/>
              <a:t>ó</a:t>
            </a:r>
            <a:r>
              <a:rPr lang="x-none" sz="3200" dirty="0" smtClean="0"/>
              <a:t>n de posibles herramientas e invite a los distribuidores a que realicen presentaciones.</a:t>
            </a:r>
            <a:endParaRPr lang="es-BO" sz="3200" dirty="0"/>
          </a:p>
        </p:txBody>
      </p:sp>
      <p:pic>
        <p:nvPicPr>
          <p:cNvPr id="4" name="3 Imagen" descr="http://bigpreviews.123rf.com/images/artenot/artenot1205/artenot120502434/13845249-m-dico-de-divertidos-dibujos-animados-Foto-de-archiv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72331" y="476672"/>
            <a:ext cx="2844800" cy="2133600"/>
          </a:xfrm>
          <a:prstGeom prst="rect">
            <a:avLst/>
          </a:prstGeom>
          <a:noFill/>
          <a:ln>
            <a:noFill/>
          </a:ln>
        </p:spPr>
      </p:pic>
      <p:sp>
        <p:nvSpPr>
          <p:cNvPr id="5" name="2 Marcador de contenido"/>
          <p:cNvSpPr txBox="1">
            <a:spLocks/>
          </p:cNvSpPr>
          <p:nvPr/>
        </p:nvSpPr>
        <p:spPr>
          <a:xfrm>
            <a:off x="623392" y="316223"/>
            <a:ext cx="8352928" cy="253671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x-none"/>
              <a:t>2. ¿</a:t>
            </a:r>
            <a:r>
              <a:rPr lang="es-ES_tradnl" dirty="0"/>
              <a:t>E</a:t>
            </a:r>
            <a:r>
              <a:rPr lang="x-none"/>
              <a:t>xactamente que tipos de soluciones hay disponibles?</a:t>
            </a:r>
          </a:p>
          <a:p>
            <a:pPr marL="0" indent="0" algn="just">
              <a:buNone/>
            </a:pPr>
            <a:r>
              <a:rPr lang="x-none"/>
              <a:t>3. </a:t>
            </a:r>
            <a:r>
              <a:rPr lang="es-BO" dirty="0"/>
              <a:t>A</a:t>
            </a:r>
            <a:r>
              <a:rPr lang="x-none"/>
              <a:t>nalice cada uno de los productos en terminos de su costo y de los beneficios para su empresa.</a:t>
            </a:r>
          </a:p>
          <a:p>
            <a:pPr marL="0" indent="0" algn="just">
              <a:buFont typeface="Arial" pitchFamily="34" charset="0"/>
              <a:buNone/>
            </a:pPr>
            <a:endParaRPr lang="es-BO" dirty="0"/>
          </a:p>
        </p:txBody>
      </p:sp>
    </p:spTree>
    <p:extLst>
      <p:ext uri="{BB962C8B-B14F-4D97-AF65-F5344CB8AC3E}">
        <p14:creationId xmlns:p14="http://schemas.microsoft.com/office/powerpoint/2010/main" val="29551106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l"/>
            <a:r>
              <a:rPr lang="x-none" sz="3200" b="1" smtClean="0">
                <a:solidFill>
                  <a:schemeClr val="accent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2.4. LA FUNCION DE LOS SISTEMAS DE INFORMACI</a:t>
            </a:r>
            <a:r>
              <a:rPr lang="es-ES_tradnl" sz="3200" b="1" dirty="0">
                <a:solidFill>
                  <a:schemeClr val="accent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Ó</a:t>
            </a:r>
            <a:r>
              <a:rPr lang="x-none" sz="3200" b="1" smtClean="0">
                <a:solidFill>
                  <a:schemeClr val="accent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N EN LOS NEGOCIOS</a:t>
            </a:r>
            <a:endParaRPr lang="es-BO" sz="3200" b="1" dirty="0">
              <a:solidFill>
                <a:schemeClr val="accent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2 Marcador de contenido"/>
          <p:cNvSpPr>
            <a:spLocks noGrp="1"/>
          </p:cNvSpPr>
          <p:nvPr>
            <p:ph idx="1"/>
          </p:nvPr>
        </p:nvSpPr>
        <p:spPr>
          <a:xfrm>
            <a:off x="623392" y="1628801"/>
            <a:ext cx="7776864" cy="2798114"/>
          </a:xfrm>
        </p:spPr>
        <p:txBody>
          <a:bodyPr>
            <a:normAutofit/>
          </a:bodyPr>
          <a:lstStyle/>
          <a:p>
            <a:pPr marL="0" indent="0" algn="just">
              <a:buNone/>
            </a:pPr>
            <a:r>
              <a:rPr lang="es-BO" sz="2800" dirty="0" smtClean="0"/>
              <a:t>¿Quién es responsable</a:t>
            </a:r>
            <a:r>
              <a:rPr lang="x-none" sz="2800" smtClean="0"/>
              <a:t> </a:t>
            </a:r>
            <a:r>
              <a:rPr lang="es-ES" sz="2800" dirty="0" smtClean="0"/>
              <a:t>de operarlos? ¿Quién es responsable de asegurarse</a:t>
            </a:r>
            <a:r>
              <a:rPr lang="x-none" sz="2800" smtClean="0"/>
              <a:t> </a:t>
            </a:r>
            <a:r>
              <a:rPr lang="es-ES" sz="2800" dirty="0" smtClean="0"/>
              <a:t>que el hardware, software y</a:t>
            </a:r>
            <a:r>
              <a:rPr lang="x-none" sz="2800" smtClean="0"/>
              <a:t> </a:t>
            </a:r>
            <a:r>
              <a:rPr lang="es-ES" sz="2800" dirty="0" smtClean="0"/>
              <a:t>demás tecnologías utilizadas por estos sistemas estén operando de manera apropiada</a:t>
            </a:r>
            <a:r>
              <a:rPr lang="x-none" sz="2800" smtClean="0"/>
              <a:t> </a:t>
            </a:r>
            <a:r>
              <a:rPr lang="es-BO" sz="2800" dirty="0" smtClean="0"/>
              <a:t>y estén actualizados?</a:t>
            </a:r>
            <a:endParaRPr lang="x-none" sz="2800" smtClean="0"/>
          </a:p>
        </p:txBody>
      </p:sp>
      <p:pic>
        <p:nvPicPr>
          <p:cNvPr id="5" name="Picture 2" descr="http://bigpreviews.123rf.com/images/limbi007/limbi0071303/limbi007130300168/18565880-Uno-de-los-personajes-de-dibujos-animados-naranja-tiene-el-estr-s-en-el-trabajo--Foto-de-archiv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4693" y="1772816"/>
            <a:ext cx="3195936" cy="2088232"/>
          </a:xfrm>
          <a:prstGeom prst="rect">
            <a:avLst/>
          </a:prstGeom>
          <a:noFill/>
          <a:extLst/>
        </p:spPr>
      </p:pic>
      <p:sp>
        <p:nvSpPr>
          <p:cNvPr id="7" name="2 Marcador de contenido"/>
          <p:cNvSpPr txBox="1">
            <a:spLocks/>
          </p:cNvSpPr>
          <p:nvPr/>
        </p:nvSpPr>
        <p:spPr>
          <a:xfrm>
            <a:off x="623392" y="4426916"/>
            <a:ext cx="10972800" cy="18103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s-ES" sz="2800" dirty="0" smtClean="0"/>
              <a:t>En todas las empresas excepto las más pequeñas, el departamento de sistemas de</a:t>
            </a:r>
            <a:r>
              <a:rPr lang="x-none" sz="2800" smtClean="0"/>
              <a:t> </a:t>
            </a:r>
            <a:r>
              <a:rPr lang="es-ES" sz="2800" dirty="0" smtClean="0"/>
              <a:t>información es la unidad organizacional formal responsable de los servicios de tecnología</a:t>
            </a:r>
            <a:r>
              <a:rPr lang="x-none" sz="2800" smtClean="0"/>
              <a:t> </a:t>
            </a:r>
            <a:r>
              <a:rPr lang="es-ES" sz="2800" dirty="0" smtClean="0"/>
              <a:t>de la información. </a:t>
            </a:r>
            <a:endParaRPr lang="es-BO" sz="2800" dirty="0"/>
          </a:p>
        </p:txBody>
      </p:sp>
    </p:spTree>
    <p:extLst>
      <p:ext uri="{BB962C8B-B14F-4D97-AF65-F5344CB8AC3E}">
        <p14:creationId xmlns:p14="http://schemas.microsoft.com/office/powerpoint/2010/main" val="26654319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604385" y="253407"/>
            <a:ext cx="10134534" cy="1280890"/>
          </a:xfrm>
        </p:spPr>
        <p:txBody>
          <a:bodyPr>
            <a:noAutofit/>
          </a:bodyPr>
          <a:lstStyle/>
          <a:p>
            <a:r>
              <a:rPr lang="es-BO" sz="4000" b="1" dirty="0" smtClean="0">
                <a:solidFill>
                  <a:schemeClr val="tx2">
                    <a:lumMod val="75000"/>
                  </a:schemeClr>
                </a:solidFill>
                <a:latin typeface="Times New Roman" pitchFamily="18" charset="0"/>
                <a:cs typeface="Times New Roman" pitchFamily="18" charset="0"/>
              </a:rPr>
              <a:t>E</a:t>
            </a:r>
            <a:r>
              <a:rPr lang="x-none" sz="4000" b="1" dirty="0" smtClean="0">
                <a:solidFill>
                  <a:schemeClr val="tx2">
                    <a:lumMod val="75000"/>
                  </a:schemeClr>
                </a:solidFill>
                <a:latin typeface="Times New Roman" pitchFamily="18" charset="0"/>
                <a:cs typeface="Times New Roman" pitchFamily="18" charset="0"/>
              </a:rPr>
              <a:t>l departamento de sistemas </a:t>
            </a:r>
            <a:r>
              <a:rPr lang="x-none" sz="4000" b="1" smtClean="0">
                <a:solidFill>
                  <a:schemeClr val="tx2">
                    <a:lumMod val="75000"/>
                  </a:schemeClr>
                </a:solidFill>
                <a:latin typeface="Times New Roman" pitchFamily="18" charset="0"/>
                <a:cs typeface="Times New Roman" pitchFamily="18" charset="0"/>
              </a:rPr>
              <a:t>de información </a:t>
            </a:r>
            <a:endParaRPr lang="es-BO" sz="4000" b="1" dirty="0">
              <a:solidFill>
                <a:schemeClr val="tx2">
                  <a:lumMod val="75000"/>
                </a:schemeClr>
              </a:solidFill>
              <a:latin typeface="Times New Roman" pitchFamily="18" charset="0"/>
              <a:cs typeface="Times New Roman" pitchFamily="18" charset="0"/>
            </a:endParaRPr>
          </a:p>
        </p:txBody>
      </p:sp>
      <p:sp>
        <p:nvSpPr>
          <p:cNvPr id="3" name="2 Marcador de contenido"/>
          <p:cNvSpPr>
            <a:spLocks noGrp="1"/>
          </p:cNvSpPr>
          <p:nvPr>
            <p:ph idx="1"/>
          </p:nvPr>
        </p:nvSpPr>
        <p:spPr>
          <a:xfrm>
            <a:off x="803188" y="1075038"/>
            <a:ext cx="10911017" cy="5103339"/>
          </a:xfrm>
        </p:spPr>
        <p:txBody>
          <a:bodyPr>
            <a:noAutofit/>
          </a:bodyPr>
          <a:lstStyle/>
          <a:p>
            <a:pPr marL="0" indent="0" algn="just">
              <a:buNone/>
            </a:pPr>
            <a:r>
              <a:rPr lang="es-BO" sz="2600" dirty="0"/>
              <a:t>Este departamento está conformado por especialistas, como programadores, </a:t>
            </a:r>
            <a:r>
              <a:rPr lang="es-BO" sz="2600" dirty="0" smtClean="0"/>
              <a:t>analistas</a:t>
            </a:r>
            <a:r>
              <a:rPr lang="x-none" sz="2600" dirty="0" smtClean="0"/>
              <a:t> </a:t>
            </a:r>
            <a:r>
              <a:rPr lang="es-ES" sz="2600" dirty="0" smtClean="0"/>
              <a:t>de </a:t>
            </a:r>
            <a:r>
              <a:rPr lang="es-ES" sz="2600" dirty="0"/>
              <a:t>sistemas, líderes de proyecto y gerentes de sistemas de información</a:t>
            </a:r>
            <a:r>
              <a:rPr lang="es-ES" sz="2600" dirty="0" smtClean="0"/>
              <a:t>.</a:t>
            </a:r>
            <a:endParaRPr lang="x-none" sz="2600" dirty="0" smtClean="0"/>
          </a:p>
          <a:p>
            <a:pPr marL="0" indent="0" algn="just">
              <a:buNone/>
            </a:pPr>
            <a:r>
              <a:rPr lang="es-ES" sz="2600" dirty="0"/>
              <a:t>En muchas empresas, el departamento de sistemas de información es </a:t>
            </a:r>
            <a:r>
              <a:rPr lang="es-ES" sz="2600" dirty="0" smtClean="0"/>
              <a:t>dirigido</a:t>
            </a:r>
            <a:r>
              <a:rPr lang="x-none" sz="2600" dirty="0" smtClean="0"/>
              <a:t> </a:t>
            </a:r>
            <a:r>
              <a:rPr lang="es-ES" sz="2600" dirty="0" smtClean="0"/>
              <a:t>por </a:t>
            </a:r>
            <a:r>
              <a:rPr lang="es-ES" sz="2600" dirty="0"/>
              <a:t>un director de información (CIO</a:t>
            </a:r>
            <a:r>
              <a:rPr lang="es-ES" sz="2600" dirty="0" smtClean="0"/>
              <a:t>).</a:t>
            </a:r>
            <a:r>
              <a:rPr lang="x-none" sz="2600" dirty="0" smtClean="0"/>
              <a:t> </a:t>
            </a:r>
            <a:r>
              <a:rPr lang="es-ES" sz="2600" dirty="0"/>
              <a:t>El </a:t>
            </a:r>
            <a:r>
              <a:rPr lang="es-ES" sz="2600" b="1" dirty="0"/>
              <a:t>director de seguridad (</a:t>
            </a:r>
            <a:r>
              <a:rPr lang="es-ES" sz="2600" b="1" dirty="0" err="1"/>
              <a:t>CSO</a:t>
            </a:r>
            <a:r>
              <a:rPr lang="es-ES" sz="2600" b="1" dirty="0"/>
              <a:t>) </a:t>
            </a:r>
            <a:r>
              <a:rPr lang="es-ES" sz="2600" dirty="0"/>
              <a:t>está a cargo de la seguridad de los sistemas </a:t>
            </a:r>
            <a:r>
              <a:rPr lang="es-ES" sz="2600" dirty="0" smtClean="0"/>
              <a:t>de</a:t>
            </a:r>
            <a:r>
              <a:rPr lang="x-none" sz="2600" dirty="0" smtClean="0"/>
              <a:t> </a:t>
            </a:r>
            <a:r>
              <a:rPr lang="es-ES" sz="2600" dirty="0" smtClean="0"/>
              <a:t>información </a:t>
            </a:r>
            <a:r>
              <a:rPr lang="es-ES" sz="2600" dirty="0"/>
              <a:t>para la empresa y es responsable de implementar la política de </a:t>
            </a:r>
            <a:r>
              <a:rPr lang="es-ES" sz="2600" dirty="0" smtClean="0"/>
              <a:t>seguridad</a:t>
            </a:r>
            <a:r>
              <a:rPr lang="x-none" sz="2600" dirty="0" smtClean="0"/>
              <a:t> </a:t>
            </a:r>
            <a:r>
              <a:rPr lang="es-BO" sz="2600" dirty="0" smtClean="0"/>
              <a:t>de </a:t>
            </a:r>
            <a:r>
              <a:rPr lang="es-BO" sz="2600" dirty="0"/>
              <a:t>la </a:t>
            </a:r>
            <a:r>
              <a:rPr lang="es-BO" sz="2600" dirty="0" smtClean="0"/>
              <a:t>información</a:t>
            </a:r>
            <a:r>
              <a:rPr lang="x-none" sz="2600" dirty="0" smtClean="0"/>
              <a:t>.</a:t>
            </a:r>
          </a:p>
          <a:p>
            <a:pPr marL="0" indent="0" algn="just">
              <a:buNone/>
            </a:pPr>
            <a:r>
              <a:rPr lang="es-ES" sz="2600" dirty="0"/>
              <a:t>El </a:t>
            </a:r>
            <a:r>
              <a:rPr lang="es-ES" sz="2600" b="1" dirty="0"/>
              <a:t>director del conocimiento (</a:t>
            </a:r>
            <a:r>
              <a:rPr lang="es-ES" sz="2600" b="1" dirty="0" err="1"/>
              <a:t>CKO</a:t>
            </a:r>
            <a:r>
              <a:rPr lang="es-ES" sz="2600" b="1" dirty="0"/>
              <a:t>) </a:t>
            </a:r>
            <a:r>
              <a:rPr lang="es-ES" sz="2600" dirty="0"/>
              <a:t>es responsable del programa de </a:t>
            </a:r>
            <a:r>
              <a:rPr lang="es-ES" sz="2600" dirty="0" smtClean="0"/>
              <a:t>administración</a:t>
            </a:r>
            <a:r>
              <a:rPr lang="x-none" sz="2600" dirty="0" smtClean="0"/>
              <a:t> </a:t>
            </a:r>
            <a:r>
              <a:rPr lang="es-ES" sz="2600" dirty="0" smtClean="0"/>
              <a:t>del </a:t>
            </a:r>
            <a:r>
              <a:rPr lang="es-ES" sz="2600" dirty="0"/>
              <a:t>conocimiento de la empresa. </a:t>
            </a:r>
            <a:r>
              <a:rPr lang="es-ES" sz="2600" dirty="0" smtClean="0"/>
              <a:t>Los </a:t>
            </a:r>
            <a:r>
              <a:rPr lang="es-ES" sz="2600" b="1" dirty="0"/>
              <a:t>usuarios finales </a:t>
            </a:r>
            <a:r>
              <a:rPr lang="es-ES" sz="2600" dirty="0"/>
              <a:t>son representantes de los departamentos fuera del grupo </a:t>
            </a:r>
            <a:r>
              <a:rPr lang="es-ES" sz="2600" dirty="0" smtClean="0"/>
              <a:t>de</a:t>
            </a:r>
            <a:r>
              <a:rPr lang="x-none" sz="2600" dirty="0" smtClean="0"/>
              <a:t> </a:t>
            </a:r>
            <a:r>
              <a:rPr lang="es-ES" sz="2600" dirty="0" smtClean="0"/>
              <a:t>sistemas </a:t>
            </a:r>
            <a:r>
              <a:rPr lang="es-ES" sz="2600" dirty="0"/>
              <a:t>de información, para quienes se desarrollan las aplicaciones. </a:t>
            </a:r>
            <a:endParaRPr lang="x-none" sz="2600" dirty="0" smtClean="0"/>
          </a:p>
        </p:txBody>
      </p:sp>
    </p:spTree>
    <p:extLst>
      <p:ext uri="{BB962C8B-B14F-4D97-AF65-F5344CB8AC3E}">
        <p14:creationId xmlns:p14="http://schemas.microsoft.com/office/powerpoint/2010/main" val="1125039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BO" b="1" dirty="0" smtClean="0">
                <a:solidFill>
                  <a:schemeClr val="tx2">
                    <a:lumMod val="75000"/>
                  </a:schemeClr>
                </a:solidFill>
                <a:latin typeface="Times New Roman" pitchFamily="18" charset="0"/>
                <a:cs typeface="Times New Roman" pitchFamily="18" charset="0"/>
              </a:rPr>
              <a:t>O</a:t>
            </a:r>
            <a:r>
              <a:rPr lang="es-419" b="1" dirty="0" smtClean="0">
                <a:solidFill>
                  <a:schemeClr val="tx2">
                    <a:lumMod val="75000"/>
                  </a:schemeClr>
                </a:solidFill>
                <a:latin typeface="Times New Roman" pitchFamily="18" charset="0"/>
                <a:cs typeface="Times New Roman" pitchFamily="18" charset="0"/>
              </a:rPr>
              <a:t>rganización de la función de los sistemas de información</a:t>
            </a:r>
            <a:endParaRPr lang="es-BO" b="1" dirty="0">
              <a:solidFill>
                <a:schemeClr val="tx2">
                  <a:lumMod val="75000"/>
                </a:schemeClr>
              </a:solidFill>
              <a:latin typeface="Times New Roman" pitchFamily="18" charset="0"/>
              <a:cs typeface="Times New Roman" pitchFamily="18" charset="0"/>
            </a:endParaRPr>
          </a:p>
        </p:txBody>
      </p:sp>
      <p:sp>
        <p:nvSpPr>
          <p:cNvPr id="3" name="2 Marcador de contenido"/>
          <p:cNvSpPr>
            <a:spLocks noGrp="1"/>
          </p:cNvSpPr>
          <p:nvPr>
            <p:ph idx="1"/>
          </p:nvPr>
        </p:nvSpPr>
        <p:spPr>
          <a:xfrm>
            <a:off x="623392" y="3933056"/>
            <a:ext cx="10972800" cy="2520280"/>
          </a:xfrm>
        </p:spPr>
        <p:txBody>
          <a:bodyPr>
            <a:noAutofit/>
          </a:bodyPr>
          <a:lstStyle/>
          <a:p>
            <a:pPr marL="0" indent="0" algn="just">
              <a:buNone/>
            </a:pPr>
            <a:r>
              <a:rPr lang="es-BO" sz="2500" dirty="0" smtClean="0"/>
              <a:t>L</a:t>
            </a:r>
            <a:r>
              <a:rPr lang="es-419" sz="2500" dirty="0" smtClean="0"/>
              <a:t>a gobernanza de TI incluye la estrategia y las politicas para usar la tecnologia de la información dentro de una organización. </a:t>
            </a:r>
            <a:r>
              <a:rPr lang="es-BO" sz="2500" dirty="0" smtClean="0"/>
              <a:t>E</a:t>
            </a:r>
            <a:r>
              <a:rPr lang="es-419" sz="2500" dirty="0" smtClean="0"/>
              <a:t>specifica los derechos de decisión y el marco de trabajo para la rendición de cuentas, con el fin de asegurar que el uso de la tecnología de la información apoye las estrategas y objetivos de la empresa.</a:t>
            </a:r>
            <a:endParaRPr lang="es-BO" sz="2500" dirty="0"/>
          </a:p>
        </p:txBody>
      </p:sp>
      <p:pic>
        <p:nvPicPr>
          <p:cNvPr id="1026" name="Picture 2" descr="http://victorronco.com/wp-content/uploads/2013/03/uncomfortable-goldfish-http-_www.jessicalagrone.com_-1024x76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55" r="-1" b="13645"/>
          <a:stretch/>
        </p:blipFill>
        <p:spPr bwMode="auto">
          <a:xfrm>
            <a:off x="8304246" y="1628800"/>
            <a:ext cx="3147551" cy="1800200"/>
          </a:xfrm>
          <a:prstGeom prst="rect">
            <a:avLst/>
          </a:prstGeom>
          <a:noFill/>
          <a:extLst>
            <a:ext uri="{909E8E84-426E-40DD-AFC4-6F175D3DCCD1}">
              <a14:hiddenFill xmlns:a14="http://schemas.microsoft.com/office/drawing/2010/main">
                <a:solidFill>
                  <a:srgbClr val="FFFFFF"/>
                </a:solidFill>
              </a14:hiddenFill>
            </a:ext>
          </a:extLst>
        </p:spPr>
      </p:pic>
      <p:sp>
        <p:nvSpPr>
          <p:cNvPr id="5" name="2 Marcador de contenido"/>
          <p:cNvSpPr txBox="1">
            <a:spLocks/>
          </p:cNvSpPr>
          <p:nvPr/>
        </p:nvSpPr>
        <p:spPr>
          <a:xfrm>
            <a:off x="623392" y="1556793"/>
            <a:ext cx="7471309" cy="23762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s-BO" sz="2500" dirty="0" smtClean="0"/>
              <a:t>P</a:t>
            </a:r>
            <a:r>
              <a:rPr lang="es-419" sz="2500" dirty="0" smtClean="0"/>
              <a:t>or lo general en una compañ</a:t>
            </a:r>
            <a:r>
              <a:rPr lang="es-BO" sz="2500" dirty="0" smtClean="0"/>
              <a:t>í</a:t>
            </a:r>
            <a:r>
              <a:rPr lang="es-419" sz="2500" dirty="0" smtClean="0"/>
              <a:t>a muy pequeña no cuenta con un grupo de sistemas de información formal, y en las compañias grandes tienen un departamento separado de sistemas de información.</a:t>
            </a:r>
          </a:p>
        </p:txBody>
      </p:sp>
    </p:spTree>
    <p:extLst>
      <p:ext uri="{BB962C8B-B14F-4D97-AF65-F5344CB8AC3E}">
        <p14:creationId xmlns:p14="http://schemas.microsoft.com/office/powerpoint/2010/main" val="3446130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65027" y="493185"/>
            <a:ext cx="9623839" cy="2618505"/>
          </a:xfrm>
        </p:spPr>
        <p:txBody>
          <a:bodyPr>
            <a:noAutofit/>
          </a:bodyPr>
          <a:lstStyle/>
          <a:p>
            <a:pPr marL="0" indent="0" algn="just">
              <a:buNone/>
            </a:pPr>
            <a:r>
              <a:rPr lang="es-ES" sz="2200" dirty="0"/>
              <a:t>La colaboración puede ser de corto plazo, en donde dura unos cuantos minutos, o </a:t>
            </a:r>
            <a:r>
              <a:rPr lang="es-ES" sz="2200" dirty="0" smtClean="0"/>
              <a:t>de un </a:t>
            </a:r>
            <a:r>
              <a:rPr lang="es-ES" sz="2200" dirty="0"/>
              <a:t>plazo más largo, dependiendo de la naturaleza de la tarea y de la relación entre </a:t>
            </a:r>
            <a:r>
              <a:rPr lang="es-ES" sz="2200" dirty="0" smtClean="0"/>
              <a:t>los participantes</a:t>
            </a:r>
            <a:r>
              <a:rPr lang="es-ES" sz="2200" dirty="0"/>
              <a:t>. </a:t>
            </a:r>
            <a:endParaRPr lang="es-ES" sz="2200" dirty="0" smtClean="0"/>
          </a:p>
          <a:p>
            <a:pPr marL="0" indent="0" algn="just">
              <a:buNone/>
            </a:pPr>
            <a:endParaRPr lang="es-ES" sz="2200" dirty="0"/>
          </a:p>
          <a:p>
            <a:pPr marL="0" indent="0" algn="just">
              <a:buNone/>
            </a:pPr>
            <a:r>
              <a:rPr lang="es-ES" sz="2200" dirty="0" smtClean="0"/>
              <a:t>El </a:t>
            </a:r>
            <a:r>
              <a:rPr lang="es-ES" sz="2200" dirty="0"/>
              <a:t>trabajo en equipo </a:t>
            </a:r>
            <a:r>
              <a:rPr lang="es-ES" sz="2200" dirty="0" smtClean="0"/>
              <a:t>es parte </a:t>
            </a:r>
            <a:r>
              <a:rPr lang="es-ES" sz="2200" dirty="0"/>
              <a:t>de la estructura de negocios de la organización para realizar sus tareas. </a:t>
            </a:r>
            <a:endParaRPr lang="es-ES" sz="2200" dirty="0" smtClean="0"/>
          </a:p>
        </p:txBody>
      </p:sp>
      <p:sp>
        <p:nvSpPr>
          <p:cNvPr id="2" name="Rectángulo 1"/>
          <p:cNvSpPr/>
          <p:nvPr/>
        </p:nvSpPr>
        <p:spPr>
          <a:xfrm>
            <a:off x="5964071" y="3277329"/>
            <a:ext cx="5486400" cy="2800767"/>
          </a:xfrm>
          <a:prstGeom prst="rect">
            <a:avLst/>
          </a:prstGeom>
        </p:spPr>
        <p:txBody>
          <a:bodyPr wrap="square">
            <a:spAutoFit/>
          </a:bodyPr>
          <a:lstStyle/>
          <a:p>
            <a:pPr algn="just"/>
            <a:r>
              <a:rPr lang="es-ES" sz="2200" dirty="0"/>
              <a:t>Los equipos tienen una misión específica que alguien en la empresa les asignó. </a:t>
            </a:r>
          </a:p>
          <a:p>
            <a:pPr algn="just"/>
            <a:endParaRPr lang="es-ES" sz="2200" dirty="0" smtClean="0"/>
          </a:p>
          <a:p>
            <a:pPr algn="just"/>
            <a:r>
              <a:rPr lang="es-ES" sz="2200" dirty="0" smtClean="0"/>
              <a:t>La </a:t>
            </a:r>
            <a:r>
              <a:rPr lang="es-ES" sz="2200" dirty="0"/>
              <a:t>colaboración y el trabajo en equipo son importantes en la actualidad más que nunca, por una variedad de razones.</a:t>
            </a:r>
          </a:p>
        </p:txBody>
      </p:sp>
      <p:pic>
        <p:nvPicPr>
          <p:cNvPr id="4" name="Imagen 3"/>
          <p:cNvPicPr>
            <a:picLocks noChangeAspect="1"/>
          </p:cNvPicPr>
          <p:nvPr/>
        </p:nvPicPr>
        <p:blipFill>
          <a:blip r:embed="rId2"/>
          <a:stretch>
            <a:fillRect/>
          </a:stretch>
        </p:blipFill>
        <p:spPr>
          <a:xfrm>
            <a:off x="1665027" y="3277329"/>
            <a:ext cx="3842874" cy="2998718"/>
          </a:xfrm>
          <a:prstGeom prst="rect">
            <a:avLst/>
          </a:prstGeom>
        </p:spPr>
      </p:pic>
    </p:spTree>
    <p:extLst>
      <p:ext uri="{BB962C8B-B14F-4D97-AF65-F5344CB8AC3E}">
        <p14:creationId xmlns:p14="http://schemas.microsoft.com/office/powerpoint/2010/main" val="12304297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37729" y="949783"/>
            <a:ext cx="9611687" cy="1501253"/>
          </a:xfrm>
        </p:spPr>
        <p:txBody>
          <a:bodyPr>
            <a:noAutofit/>
          </a:bodyPr>
          <a:lstStyle/>
          <a:p>
            <a:pPr algn="just">
              <a:buFont typeface="Wingdings" panose="05000000000000000000" pitchFamily="2" charset="2"/>
              <a:buChar char="q"/>
            </a:pPr>
            <a:r>
              <a:rPr lang="es-ES" sz="2200" b="1" dirty="0" smtClean="0"/>
              <a:t>Naturaleza </a:t>
            </a:r>
            <a:r>
              <a:rPr lang="es-ES" sz="2200" b="1" dirty="0"/>
              <a:t>cambiante del trabajo</a:t>
            </a:r>
            <a:r>
              <a:rPr lang="es-ES" sz="2200" dirty="0"/>
              <a:t>. La naturaleza del trabajo es distinta a los </a:t>
            </a:r>
            <a:r>
              <a:rPr lang="es-ES" sz="2200" dirty="0" smtClean="0"/>
              <a:t>tiempos de </a:t>
            </a:r>
            <a:r>
              <a:rPr lang="es-ES" sz="2200" dirty="0"/>
              <a:t>la manufactura en </a:t>
            </a:r>
            <a:r>
              <a:rPr lang="es-ES" sz="2200" dirty="0" smtClean="0"/>
              <a:t>fábricas, </a:t>
            </a:r>
            <a:r>
              <a:rPr lang="es-ES" sz="2200" dirty="0"/>
              <a:t>y el trabajo de oficina previo a las </a:t>
            </a:r>
            <a:r>
              <a:rPr lang="es-ES" sz="2200" dirty="0" smtClean="0"/>
              <a:t>computadoras.</a:t>
            </a:r>
          </a:p>
          <a:p>
            <a:pPr marL="0" indent="0" algn="just">
              <a:buNone/>
            </a:pPr>
            <a:endParaRPr lang="es-ES" sz="2200" dirty="0" smtClean="0"/>
          </a:p>
          <a:p>
            <a:pPr marL="400050" lvl="1" indent="0" algn="just">
              <a:buNone/>
            </a:pPr>
            <a:endParaRPr lang="es-ES" sz="2200" dirty="0" smtClean="0"/>
          </a:p>
          <a:p>
            <a:pPr marL="400050" lvl="1" indent="0" algn="just">
              <a:buNone/>
            </a:pPr>
            <a:endParaRPr lang="es-ES" sz="2200" dirty="0" smtClean="0"/>
          </a:p>
          <a:p>
            <a:pPr marL="400050" lvl="1" indent="0" algn="just">
              <a:buNone/>
            </a:pPr>
            <a:endParaRPr lang="es-ES" sz="2200" dirty="0"/>
          </a:p>
          <a:p>
            <a:pPr marL="400050" lvl="1" indent="0" algn="just">
              <a:buNone/>
            </a:pPr>
            <a:endParaRPr lang="es-ES" sz="2200" dirty="0"/>
          </a:p>
        </p:txBody>
      </p:sp>
      <p:pic>
        <p:nvPicPr>
          <p:cNvPr id="5" name="Imagen 4"/>
          <p:cNvPicPr>
            <a:picLocks noChangeAspect="1"/>
          </p:cNvPicPr>
          <p:nvPr/>
        </p:nvPicPr>
        <p:blipFill>
          <a:blip r:embed="rId2"/>
          <a:stretch>
            <a:fillRect/>
          </a:stretch>
        </p:blipFill>
        <p:spPr>
          <a:xfrm>
            <a:off x="7852293" y="2599787"/>
            <a:ext cx="3397123" cy="1918941"/>
          </a:xfrm>
          <a:prstGeom prst="rect">
            <a:avLst/>
          </a:prstGeom>
        </p:spPr>
      </p:pic>
      <p:sp>
        <p:nvSpPr>
          <p:cNvPr id="6" name="Rectángulo 5"/>
          <p:cNvSpPr/>
          <p:nvPr/>
        </p:nvSpPr>
        <p:spPr>
          <a:xfrm>
            <a:off x="1637727" y="2451036"/>
            <a:ext cx="6096000" cy="1785104"/>
          </a:xfrm>
          <a:prstGeom prst="rect">
            <a:avLst/>
          </a:prstGeom>
        </p:spPr>
        <p:txBody>
          <a:bodyPr>
            <a:spAutoFit/>
          </a:bodyPr>
          <a:lstStyle/>
          <a:p>
            <a:pPr marL="400050" lvl="1" algn="just" defTabSz="457200">
              <a:spcBef>
                <a:spcPts val="1000"/>
              </a:spcBef>
              <a:buClr>
                <a:srgbClr val="E78712"/>
              </a:buClr>
            </a:pPr>
            <a:r>
              <a:rPr lang="es-ES" sz="2200" dirty="0" smtClean="0">
                <a:solidFill>
                  <a:prstClr val="black">
                    <a:lumMod val="75000"/>
                    <a:lumOff val="25000"/>
                  </a:prstClr>
                </a:solidFill>
              </a:rPr>
              <a:t>Actualmente los </a:t>
            </a:r>
            <a:r>
              <a:rPr lang="es-ES" sz="2200" dirty="0">
                <a:solidFill>
                  <a:prstClr val="black">
                    <a:lumMod val="75000"/>
                    <a:lumOff val="25000"/>
                  </a:prstClr>
                </a:solidFill>
              </a:rPr>
              <a:t>tipos de trabajos que </a:t>
            </a:r>
            <a:r>
              <a:rPr lang="es-ES" sz="2200" dirty="0" smtClean="0">
                <a:solidFill>
                  <a:prstClr val="black">
                    <a:lumMod val="75000"/>
                    <a:lumOff val="25000"/>
                  </a:prstClr>
                </a:solidFill>
              </a:rPr>
              <a:t>tenemos, </a:t>
            </a:r>
            <a:r>
              <a:rPr lang="es-ES" sz="2200" dirty="0">
                <a:solidFill>
                  <a:prstClr val="black">
                    <a:lumMod val="75000"/>
                    <a:lumOff val="25000"/>
                  </a:prstClr>
                </a:solidFill>
              </a:rPr>
              <a:t>requieren una coordinación e </a:t>
            </a:r>
            <a:r>
              <a:rPr lang="es-ES" sz="2200" dirty="0" smtClean="0">
                <a:solidFill>
                  <a:prstClr val="black">
                    <a:lumMod val="75000"/>
                    <a:lumOff val="25000"/>
                  </a:prstClr>
                </a:solidFill>
              </a:rPr>
              <a:t>interacción estrechas </a:t>
            </a:r>
            <a:r>
              <a:rPr lang="es-ES" sz="2200" dirty="0">
                <a:solidFill>
                  <a:prstClr val="black">
                    <a:lumMod val="75000"/>
                    <a:lumOff val="25000"/>
                  </a:prstClr>
                </a:solidFill>
              </a:rPr>
              <a:t>entre las partes involucradas en la producción del servicio o producto. </a:t>
            </a:r>
          </a:p>
        </p:txBody>
      </p:sp>
      <p:sp>
        <p:nvSpPr>
          <p:cNvPr id="7" name="Rectángulo 6"/>
          <p:cNvSpPr/>
          <p:nvPr/>
        </p:nvSpPr>
        <p:spPr>
          <a:xfrm>
            <a:off x="1637729" y="4855909"/>
            <a:ext cx="9611687" cy="1107996"/>
          </a:xfrm>
          <a:prstGeom prst="rect">
            <a:avLst/>
          </a:prstGeom>
        </p:spPr>
        <p:txBody>
          <a:bodyPr wrap="square">
            <a:spAutoFit/>
          </a:bodyPr>
          <a:lstStyle/>
          <a:p>
            <a:pPr marL="342900" lvl="0" indent="-342900" algn="just" defTabSz="457200">
              <a:spcBef>
                <a:spcPts val="1000"/>
              </a:spcBef>
              <a:buClr>
                <a:srgbClr val="E78712"/>
              </a:buClr>
              <a:buFont typeface="Wingdings" panose="05000000000000000000" pitchFamily="2" charset="2"/>
              <a:buChar char="q"/>
            </a:pPr>
            <a:r>
              <a:rPr lang="es-ES" sz="2200" b="1" dirty="0">
                <a:solidFill>
                  <a:prstClr val="black">
                    <a:lumMod val="75000"/>
                    <a:lumOff val="25000"/>
                  </a:prstClr>
                </a:solidFill>
              </a:rPr>
              <a:t>Crecimiento del trabajo profesional. </a:t>
            </a:r>
            <a:r>
              <a:rPr lang="es-ES" sz="2200" dirty="0">
                <a:solidFill>
                  <a:prstClr val="black">
                    <a:lumMod val="75000"/>
                    <a:lumOff val="25000"/>
                  </a:prstClr>
                </a:solidFill>
              </a:rPr>
              <a:t>Los empleos de “interacción” tienden a ser trabajos profesionales en el sector de servicios, que requieren una estrecha coordinación y colaboración. </a:t>
            </a:r>
          </a:p>
        </p:txBody>
      </p:sp>
    </p:spTree>
    <p:extLst>
      <p:ext uri="{BB962C8B-B14F-4D97-AF65-F5344CB8AC3E}">
        <p14:creationId xmlns:p14="http://schemas.microsoft.com/office/powerpoint/2010/main" val="3748609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46913" y="709684"/>
            <a:ext cx="9579591" cy="2620370"/>
          </a:xfrm>
        </p:spPr>
        <p:txBody>
          <a:bodyPr>
            <a:noAutofit/>
          </a:bodyPr>
          <a:lstStyle/>
          <a:p>
            <a:pPr>
              <a:buFont typeface="Wingdings" panose="05000000000000000000" pitchFamily="2" charset="2"/>
              <a:buChar char="q"/>
            </a:pPr>
            <a:r>
              <a:rPr lang="es-ES" sz="2200" b="1" dirty="0" smtClean="0"/>
              <a:t>Organización </a:t>
            </a:r>
            <a:r>
              <a:rPr lang="es-ES" sz="2200" b="1" dirty="0"/>
              <a:t>cambiante de la empresa. </a:t>
            </a:r>
            <a:r>
              <a:rPr lang="es-ES" sz="2200" dirty="0" smtClean="0"/>
              <a:t>En la era industrial los </a:t>
            </a:r>
            <a:r>
              <a:rPr lang="es-ES" sz="2200" dirty="0"/>
              <a:t>gerentes organizaban el trabajo en forma jerárquica. </a:t>
            </a:r>
            <a:endParaRPr lang="es-ES" sz="2200" dirty="0" smtClean="0"/>
          </a:p>
          <a:p>
            <a:pPr marL="400050" lvl="1" indent="0">
              <a:buNone/>
            </a:pPr>
            <a:r>
              <a:rPr lang="es-ES" sz="2200" dirty="0" smtClean="0"/>
              <a:t>En la actualidad </a:t>
            </a:r>
            <a:r>
              <a:rPr lang="es-ES" sz="2200" dirty="0"/>
              <a:t>el trabajo se organiza en grupos y equipos, y se espera que éstos </a:t>
            </a:r>
            <a:r>
              <a:rPr lang="es-ES" sz="2200" dirty="0" smtClean="0"/>
              <a:t>desarrollen sus </a:t>
            </a:r>
            <a:r>
              <a:rPr lang="es-ES" sz="2200" dirty="0"/>
              <a:t>propios métodos para realizar la tarea. </a:t>
            </a:r>
          </a:p>
        </p:txBody>
      </p:sp>
      <p:pic>
        <p:nvPicPr>
          <p:cNvPr id="2" name="Imagen 1"/>
          <p:cNvPicPr>
            <a:picLocks noChangeAspect="1"/>
          </p:cNvPicPr>
          <p:nvPr/>
        </p:nvPicPr>
        <p:blipFill>
          <a:blip r:embed="rId2"/>
          <a:stretch>
            <a:fillRect/>
          </a:stretch>
        </p:blipFill>
        <p:spPr>
          <a:xfrm>
            <a:off x="3909799" y="2462069"/>
            <a:ext cx="4592756" cy="2303486"/>
          </a:xfrm>
          <a:prstGeom prst="rect">
            <a:avLst/>
          </a:prstGeom>
        </p:spPr>
      </p:pic>
      <p:sp>
        <p:nvSpPr>
          <p:cNvPr id="4" name="Rectángulo 3"/>
          <p:cNvSpPr/>
          <p:nvPr/>
        </p:nvSpPr>
        <p:spPr>
          <a:xfrm>
            <a:off x="1746913" y="4861090"/>
            <a:ext cx="9376012" cy="1446550"/>
          </a:xfrm>
          <a:prstGeom prst="rect">
            <a:avLst/>
          </a:prstGeom>
        </p:spPr>
        <p:txBody>
          <a:bodyPr wrap="square">
            <a:spAutoFit/>
          </a:bodyPr>
          <a:lstStyle/>
          <a:p>
            <a:pPr marL="342900" lvl="0" indent="-342900" algn="just" defTabSz="457200">
              <a:spcBef>
                <a:spcPts val="1000"/>
              </a:spcBef>
              <a:buClr>
                <a:srgbClr val="E78712"/>
              </a:buClr>
              <a:buFont typeface="Wingdings" panose="05000000000000000000" pitchFamily="2" charset="2"/>
              <a:buChar char="q"/>
            </a:pPr>
            <a:r>
              <a:rPr lang="es-ES" sz="2200" b="1" dirty="0">
                <a:solidFill>
                  <a:prstClr val="black">
                    <a:lumMod val="75000"/>
                    <a:lumOff val="25000"/>
                  </a:prstClr>
                </a:solidFill>
              </a:rPr>
              <a:t>Ámbito cambiante de la empresa. </a:t>
            </a:r>
            <a:r>
              <a:rPr lang="es-ES" sz="2200" dirty="0">
                <a:solidFill>
                  <a:prstClr val="black">
                    <a:lumMod val="75000"/>
                    <a:lumOff val="25000"/>
                  </a:prstClr>
                </a:solidFill>
              </a:rPr>
              <a:t>El trabajo de la empresa ha cambiado de una sola ubicación a varias: oficinas o fábricas a lo largo de una región, una nación o incluso alrededor del mundo. </a:t>
            </a:r>
          </a:p>
        </p:txBody>
      </p:sp>
    </p:spTree>
    <p:extLst>
      <p:ext uri="{BB962C8B-B14F-4D97-AF65-F5344CB8AC3E}">
        <p14:creationId xmlns:p14="http://schemas.microsoft.com/office/powerpoint/2010/main" val="31958503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10436" y="545910"/>
            <a:ext cx="9743364" cy="4339092"/>
          </a:xfrm>
        </p:spPr>
        <p:txBody>
          <a:bodyPr>
            <a:normAutofit/>
          </a:bodyPr>
          <a:lstStyle/>
          <a:p>
            <a:pPr algn="just">
              <a:buFont typeface="Wingdings" panose="05000000000000000000" pitchFamily="2" charset="2"/>
              <a:buChar char="q"/>
            </a:pPr>
            <a:r>
              <a:rPr lang="es-ES" sz="2400" b="1" dirty="0" smtClean="0"/>
              <a:t>Énfasis </a:t>
            </a:r>
            <a:r>
              <a:rPr lang="es-ES" sz="2400" b="1" dirty="0"/>
              <a:t>en la innovación. </a:t>
            </a:r>
            <a:r>
              <a:rPr lang="es-ES" sz="2400" dirty="0"/>
              <a:t>T</a:t>
            </a:r>
            <a:r>
              <a:rPr lang="es-ES" sz="2400" dirty="0" smtClean="0"/>
              <a:t>endemos </a:t>
            </a:r>
            <a:r>
              <a:rPr lang="es-ES" sz="2400" dirty="0"/>
              <a:t>a atribuir las innovaciones en </a:t>
            </a:r>
            <a:r>
              <a:rPr lang="es-ES" sz="2400" dirty="0" smtClean="0"/>
              <a:t>los negocios y ciencias </a:t>
            </a:r>
            <a:r>
              <a:rPr lang="es-ES" sz="2400" dirty="0"/>
              <a:t>a individuos sensacionales, es más probable que </a:t>
            </a:r>
            <a:r>
              <a:rPr lang="es-ES" sz="2400" dirty="0" smtClean="0"/>
              <a:t>estas personas </a:t>
            </a:r>
            <a:r>
              <a:rPr lang="es-ES" sz="2400" dirty="0"/>
              <a:t>laboren con un equipo de brillantes </a:t>
            </a:r>
            <a:r>
              <a:rPr lang="es-ES" sz="2400" dirty="0" smtClean="0"/>
              <a:t>colegas</a:t>
            </a:r>
            <a:r>
              <a:rPr lang="es-ES" sz="2400" dirty="0"/>
              <a:t>.</a:t>
            </a:r>
            <a:endParaRPr lang="es-ES" sz="2200" dirty="0"/>
          </a:p>
        </p:txBody>
      </p:sp>
      <p:pic>
        <p:nvPicPr>
          <p:cNvPr id="4" name="Imagen 3"/>
          <p:cNvPicPr>
            <a:picLocks noChangeAspect="1"/>
          </p:cNvPicPr>
          <p:nvPr/>
        </p:nvPicPr>
        <p:blipFill>
          <a:blip r:embed="rId2"/>
          <a:stretch>
            <a:fillRect/>
          </a:stretch>
        </p:blipFill>
        <p:spPr>
          <a:xfrm>
            <a:off x="2025557" y="2167603"/>
            <a:ext cx="4289684" cy="2594567"/>
          </a:xfrm>
          <a:prstGeom prst="rect">
            <a:avLst/>
          </a:prstGeom>
        </p:spPr>
      </p:pic>
      <p:pic>
        <p:nvPicPr>
          <p:cNvPr id="2" name="Imagen 1"/>
          <p:cNvPicPr>
            <a:picLocks noChangeAspect="1"/>
          </p:cNvPicPr>
          <p:nvPr/>
        </p:nvPicPr>
        <p:blipFill>
          <a:blip r:embed="rId3"/>
          <a:stretch>
            <a:fillRect/>
          </a:stretch>
        </p:blipFill>
        <p:spPr>
          <a:xfrm>
            <a:off x="6315241" y="2170604"/>
            <a:ext cx="3455421" cy="2591566"/>
          </a:xfrm>
          <a:prstGeom prst="rect">
            <a:avLst/>
          </a:prstGeom>
        </p:spPr>
      </p:pic>
      <p:sp>
        <p:nvSpPr>
          <p:cNvPr id="5" name="Rectángulo 4"/>
          <p:cNvSpPr/>
          <p:nvPr/>
        </p:nvSpPr>
        <p:spPr>
          <a:xfrm>
            <a:off x="1610435" y="5022981"/>
            <a:ext cx="9894627" cy="1446550"/>
          </a:xfrm>
          <a:prstGeom prst="rect">
            <a:avLst/>
          </a:prstGeom>
        </p:spPr>
        <p:txBody>
          <a:bodyPr wrap="square">
            <a:spAutoFit/>
          </a:bodyPr>
          <a:lstStyle/>
          <a:p>
            <a:pPr marL="342900" lvl="0" indent="-342900" algn="just" defTabSz="457200">
              <a:spcBef>
                <a:spcPts val="1000"/>
              </a:spcBef>
              <a:buClr>
                <a:srgbClr val="E78712"/>
              </a:buClr>
              <a:buFont typeface="Wingdings" panose="05000000000000000000" pitchFamily="2" charset="2"/>
              <a:buChar char="q"/>
            </a:pPr>
            <a:r>
              <a:rPr lang="es-ES" sz="2200" b="1" dirty="0">
                <a:solidFill>
                  <a:prstClr val="black">
                    <a:lumMod val="75000"/>
                    <a:lumOff val="25000"/>
                  </a:prstClr>
                </a:solidFill>
              </a:rPr>
              <a:t>Cultura cambiante del trabajo y la empresa. </a:t>
            </a:r>
            <a:r>
              <a:rPr lang="es-ES" sz="2200" dirty="0">
                <a:solidFill>
                  <a:prstClr val="black">
                    <a:lumMod val="75000"/>
                    <a:lumOff val="25000"/>
                  </a:prstClr>
                </a:solidFill>
              </a:rPr>
              <a:t>La mayor parte de la investigación sobre la colaboración, está a favor de la noción de que diversos equipos producen mejores salidas y con más rapidez, que los individuos que trabajan por su cuenta.</a:t>
            </a:r>
          </a:p>
        </p:txBody>
      </p:sp>
    </p:spTree>
    <p:extLst>
      <p:ext uri="{BB962C8B-B14F-4D97-AF65-F5344CB8AC3E}">
        <p14:creationId xmlns:p14="http://schemas.microsoft.com/office/powerpoint/2010/main" val="22335905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LineDrawing/>
                    </a14:imgEffect>
                    <a14:imgEffect>
                      <a14:saturation sat="0"/>
                    </a14:imgEffect>
                  </a14:imgLayer>
                </a14:imgProps>
              </a:ext>
            </a:extLst>
          </a:blip>
          <a:stretch>
            <a:fillRect/>
          </a:stretch>
        </p:blipFill>
        <p:spPr>
          <a:xfrm>
            <a:off x="3892598" y="2033517"/>
            <a:ext cx="4676396" cy="4676396"/>
          </a:xfrm>
          <a:prstGeom prst="rect">
            <a:avLst/>
          </a:prstGeom>
        </p:spPr>
      </p:pic>
      <p:sp>
        <p:nvSpPr>
          <p:cNvPr id="2" name="Título 1"/>
          <p:cNvSpPr>
            <a:spLocks noGrp="1"/>
          </p:cNvSpPr>
          <p:nvPr>
            <p:ph type="title"/>
          </p:nvPr>
        </p:nvSpPr>
        <p:spPr>
          <a:xfrm>
            <a:off x="1344302" y="733615"/>
            <a:ext cx="10748749" cy="1177072"/>
          </a:xfrm>
        </p:spPr>
        <p:txBody>
          <a:bodyPr>
            <a:noAutofit/>
          </a:bodyPr>
          <a:lstStyle/>
          <a:p>
            <a:pPr algn="ctr"/>
            <a:r>
              <a:rPr lang="es-ES" b="1" dirty="0">
                <a:latin typeface="Adobe Gothic Std B" panose="020B0800000000000000" pitchFamily="34" charset="-128"/>
                <a:ea typeface="Adobe Gothic Std B" panose="020B0800000000000000" pitchFamily="34" charset="-128"/>
              </a:rPr>
              <a:t>BENEFICIOS DE NEGOCIOS DE LA COLABORACIÓN</a:t>
            </a:r>
            <a:br>
              <a:rPr lang="es-ES" b="1" dirty="0">
                <a:latin typeface="Adobe Gothic Std B" panose="020B0800000000000000" pitchFamily="34" charset="-128"/>
                <a:ea typeface="Adobe Gothic Std B" panose="020B0800000000000000" pitchFamily="34" charset="-128"/>
              </a:rPr>
            </a:br>
            <a:r>
              <a:rPr lang="es-ES" b="1" dirty="0">
                <a:latin typeface="Adobe Gothic Std B" panose="020B0800000000000000" pitchFamily="34" charset="-128"/>
                <a:ea typeface="Adobe Gothic Std B" panose="020B0800000000000000" pitchFamily="34" charset="-128"/>
              </a:rPr>
              <a:t>Y EL TRABAJO EN EQUIPO</a:t>
            </a:r>
          </a:p>
        </p:txBody>
      </p:sp>
      <p:sp>
        <p:nvSpPr>
          <p:cNvPr id="3" name="Marcador de contenido 2"/>
          <p:cNvSpPr>
            <a:spLocks noGrp="1"/>
          </p:cNvSpPr>
          <p:nvPr>
            <p:ph idx="1"/>
          </p:nvPr>
        </p:nvSpPr>
        <p:spPr>
          <a:xfrm>
            <a:off x="1344302" y="2156347"/>
            <a:ext cx="10515600" cy="4299046"/>
          </a:xfrm>
        </p:spPr>
        <p:txBody>
          <a:bodyPr>
            <a:normAutofit/>
          </a:bodyPr>
          <a:lstStyle/>
          <a:p>
            <a:pPr marL="0" indent="0">
              <a:buNone/>
            </a:pPr>
            <a:r>
              <a:rPr lang="es-ES" sz="2200" dirty="0" smtClean="0"/>
              <a:t>Entre empresas y comunidades </a:t>
            </a:r>
            <a:r>
              <a:rPr lang="es-ES" sz="2200" dirty="0"/>
              <a:t>académicas existe la creencia general de </a:t>
            </a:r>
            <a:r>
              <a:rPr lang="es-ES" sz="2200" dirty="0" smtClean="0"/>
              <a:t>que, cuanto </a:t>
            </a:r>
            <a:r>
              <a:rPr lang="es-ES" sz="2200" dirty="0"/>
              <a:t>más “colaborativa” sea una empresa más éxito tendrá, y esa colaboración </a:t>
            </a:r>
            <a:r>
              <a:rPr lang="es-ES" sz="2200" dirty="0" smtClean="0"/>
              <a:t>dentro y </a:t>
            </a:r>
            <a:r>
              <a:rPr lang="es-ES" sz="2200" dirty="0"/>
              <a:t>entre las empresas es más necesaria que en el pasado</a:t>
            </a:r>
            <a:r>
              <a:rPr lang="es-ES" sz="2200" dirty="0" smtClean="0"/>
              <a:t>.</a:t>
            </a:r>
          </a:p>
          <a:p>
            <a:pPr marL="0" indent="0">
              <a:buNone/>
            </a:pPr>
            <a:r>
              <a:rPr lang="es-ES" sz="2200" dirty="0"/>
              <a:t>Una reciente encuesta global </a:t>
            </a:r>
            <a:r>
              <a:rPr lang="es-ES" sz="2200" dirty="0" smtClean="0"/>
              <a:t>de gerentes </a:t>
            </a:r>
            <a:r>
              <a:rPr lang="es-ES" sz="2200" dirty="0"/>
              <a:t>de sistemas de negocios y de información, descubrió que las inversiones en tecnología de </a:t>
            </a:r>
            <a:r>
              <a:rPr lang="es-ES" sz="2200" dirty="0" smtClean="0"/>
              <a:t>colaboración, </a:t>
            </a:r>
            <a:r>
              <a:rPr lang="es-ES" sz="2200" dirty="0"/>
              <a:t>produjeron mejoras organizacionales con rendimientos 4 veces mayores al monto de la inversión. </a:t>
            </a:r>
          </a:p>
          <a:p>
            <a:pPr marL="0" indent="0">
              <a:buNone/>
            </a:pPr>
            <a:r>
              <a:rPr lang="es-ES" sz="2200" dirty="0"/>
              <a:t>Con los mayores beneficios para las funciones de ventas, marketing e investigación y desarrollo.</a:t>
            </a:r>
          </a:p>
          <a:p>
            <a:pPr marL="0" indent="0">
              <a:buNone/>
            </a:pPr>
            <a:endParaRPr lang="es-ES" sz="2200" dirty="0"/>
          </a:p>
        </p:txBody>
      </p:sp>
    </p:spTree>
    <p:extLst>
      <p:ext uri="{BB962C8B-B14F-4D97-AF65-F5344CB8AC3E}">
        <p14:creationId xmlns:p14="http://schemas.microsoft.com/office/powerpoint/2010/main" val="2966363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5931" y="392421"/>
            <a:ext cx="7787185" cy="426445"/>
          </a:xfrm>
        </p:spPr>
        <p:txBody>
          <a:bodyPr>
            <a:noAutofit/>
          </a:bodyPr>
          <a:lstStyle/>
          <a:p>
            <a:r>
              <a:rPr lang="es-ES" sz="2400" b="1" dirty="0" smtClean="0">
                <a:latin typeface="+mn-lt"/>
              </a:rPr>
              <a:t>BENEFICIOS </a:t>
            </a:r>
            <a:r>
              <a:rPr lang="es-ES" sz="2400" b="1" dirty="0">
                <a:latin typeface="+mn-lt"/>
              </a:rPr>
              <a:t>DE NEGOCIOS DE LA COLABORACIÓN</a:t>
            </a:r>
          </a:p>
        </p:txBody>
      </p:sp>
      <p:graphicFrame>
        <p:nvGraphicFramePr>
          <p:cNvPr id="7" name="Tabla 6"/>
          <p:cNvGraphicFramePr>
            <a:graphicFrameLocks noGrp="1"/>
          </p:cNvGraphicFramePr>
          <p:nvPr>
            <p:extLst>
              <p:ext uri="{D42A27DB-BD31-4B8C-83A1-F6EECF244321}">
                <p14:modId xmlns:p14="http://schemas.microsoft.com/office/powerpoint/2010/main" val="3924561849"/>
              </p:ext>
            </p:extLst>
          </p:nvPr>
        </p:nvGraphicFramePr>
        <p:xfrm>
          <a:off x="1719619" y="997935"/>
          <a:ext cx="9553432" cy="5538041"/>
        </p:xfrm>
        <a:graphic>
          <a:graphicData uri="http://schemas.openxmlformats.org/drawingml/2006/table">
            <a:tbl>
              <a:tblPr firstRow="1" bandRow="1">
                <a:tableStyleId>{7DF18680-E054-41AD-8BC1-D1AEF772440D}</a:tableStyleId>
              </a:tblPr>
              <a:tblGrid>
                <a:gridCol w="2806951"/>
                <a:gridCol w="6746481"/>
              </a:tblGrid>
              <a:tr h="354025">
                <a:tc>
                  <a:txBody>
                    <a:bodyPr/>
                    <a:lstStyle/>
                    <a:p>
                      <a:r>
                        <a:rPr lang="es-ES" dirty="0" smtClean="0"/>
                        <a:t>BENEFICIO</a:t>
                      </a:r>
                      <a:endParaRPr lang="es-ES" dirty="0"/>
                    </a:p>
                  </a:txBody>
                  <a:tcPr/>
                </a:tc>
                <a:tc>
                  <a:txBody>
                    <a:bodyPr/>
                    <a:lstStyle/>
                    <a:p>
                      <a:r>
                        <a:rPr lang="es-ES" dirty="0" smtClean="0"/>
                        <a:t>FUNDAMENTO</a:t>
                      </a:r>
                      <a:endParaRPr lang="es-ES" dirty="0"/>
                    </a:p>
                  </a:txBody>
                  <a:tcPr/>
                </a:tc>
              </a:tr>
              <a:tr h="882308">
                <a:tc>
                  <a:txBody>
                    <a:bodyPr/>
                    <a:lstStyle/>
                    <a:p>
                      <a:r>
                        <a:rPr lang="es-ES" dirty="0" smtClean="0"/>
                        <a:t>Productividad</a:t>
                      </a:r>
                      <a:endParaRPr lang="es-ES" dirty="0"/>
                    </a:p>
                  </a:txBody>
                  <a:tcPr/>
                </a:tc>
                <a:tc>
                  <a:txBody>
                    <a:bodyPr/>
                    <a:lstStyle/>
                    <a:p>
                      <a:r>
                        <a:rPr lang="es-ES" dirty="0" smtClean="0"/>
                        <a:t>Las personas que trabajan juntas pueden completar una tarea compleja con mas rapidez, habrá menos errores.</a:t>
                      </a:r>
                      <a:endParaRPr lang="es-ES" dirty="0"/>
                    </a:p>
                  </a:txBody>
                  <a:tcPr/>
                </a:tc>
              </a:tr>
              <a:tr h="1021619">
                <a:tc>
                  <a:txBody>
                    <a:bodyPr/>
                    <a:lstStyle/>
                    <a:p>
                      <a:r>
                        <a:rPr lang="es-ES" dirty="0" smtClean="0"/>
                        <a:t>Calidad</a:t>
                      </a:r>
                      <a:endParaRPr lang="es-ES" dirty="0"/>
                    </a:p>
                  </a:txBody>
                  <a:tcPr/>
                </a:tc>
                <a:tc>
                  <a:txBody>
                    <a:bodyPr/>
                    <a:lstStyle/>
                    <a:p>
                      <a:r>
                        <a:rPr lang="es-ES" dirty="0" smtClean="0"/>
                        <a:t>Las personas que trabajan juntas y colaboran pueden comunicar los errores y corregir las acciones con mas rapidez que cuando trabajan aisladas.</a:t>
                      </a:r>
                      <a:endParaRPr lang="es-ES" dirty="0"/>
                    </a:p>
                  </a:txBody>
                  <a:tcPr/>
                </a:tc>
              </a:tr>
              <a:tr h="885061">
                <a:tc>
                  <a:txBody>
                    <a:bodyPr/>
                    <a:lstStyle/>
                    <a:p>
                      <a:r>
                        <a:rPr lang="es-ES" dirty="0" smtClean="0"/>
                        <a:t>Innovación</a:t>
                      </a:r>
                      <a:endParaRPr lang="es-ES" dirty="0"/>
                    </a:p>
                  </a:txBody>
                  <a:tcPr/>
                </a:tc>
                <a:tc>
                  <a:txBody>
                    <a:bodyPr/>
                    <a:lstStyle/>
                    <a:p>
                      <a:r>
                        <a:rPr lang="es-ES" dirty="0" smtClean="0"/>
                        <a:t>Las personas que trabajan y colaboran en grupos pueden producir más ideas innovadoras para productos, servicios y administración.</a:t>
                      </a:r>
                      <a:endParaRPr lang="es-ES" dirty="0"/>
                    </a:p>
                  </a:txBody>
                  <a:tcPr/>
                </a:tc>
              </a:tr>
              <a:tr h="885061">
                <a:tc>
                  <a:txBody>
                    <a:bodyPr/>
                    <a:lstStyle/>
                    <a:p>
                      <a:r>
                        <a:rPr lang="es-ES" dirty="0" smtClean="0"/>
                        <a:t>Servicio al cliente</a:t>
                      </a:r>
                      <a:endParaRPr lang="es-ES" dirty="0"/>
                    </a:p>
                  </a:txBody>
                  <a:tcPr/>
                </a:tc>
                <a:tc>
                  <a:txBody>
                    <a:bodyPr/>
                    <a:lstStyle/>
                    <a:p>
                      <a:r>
                        <a:rPr lang="es-ES" dirty="0" smtClean="0"/>
                        <a:t>Las personas que trabajan juntas en equipos pueden resolver las quejas y los problemas de los clientes con más rapidez y efectividad.</a:t>
                      </a:r>
                      <a:endParaRPr lang="es-ES" dirty="0"/>
                    </a:p>
                  </a:txBody>
                  <a:tcPr/>
                </a:tc>
              </a:tr>
              <a:tr h="1439554">
                <a:tc>
                  <a:txBody>
                    <a:bodyPr/>
                    <a:lstStyle/>
                    <a:p>
                      <a:r>
                        <a:rPr lang="es-ES" dirty="0" smtClean="0"/>
                        <a:t>Desempeño financiero (rentabilidad, ventas y crecimiento de las ventas)</a:t>
                      </a:r>
                      <a:endParaRPr lang="es-ES" dirty="0"/>
                    </a:p>
                  </a:txBody>
                  <a:tcPr/>
                </a:tc>
                <a:tc>
                  <a:txBody>
                    <a:bodyPr/>
                    <a:lstStyle/>
                    <a:p>
                      <a:r>
                        <a:rPr lang="es-ES" dirty="0" smtClean="0"/>
                        <a:t>Como resultado de todo lo anterior, las empresas colaborativas tienen un crecimiento superior en las ventas y en el desempeño financiero.</a:t>
                      </a:r>
                      <a:endParaRPr lang="es-ES" dirty="0"/>
                    </a:p>
                  </a:txBody>
                  <a:tcPr/>
                </a:tc>
              </a:tr>
            </a:tbl>
          </a:graphicData>
        </a:graphic>
      </p:graphicFrame>
    </p:spTree>
    <p:extLst>
      <p:ext uri="{BB962C8B-B14F-4D97-AF65-F5344CB8AC3E}">
        <p14:creationId xmlns:p14="http://schemas.microsoft.com/office/powerpoint/2010/main" val="2636506006"/>
      </p:ext>
    </p:extLst>
  </p:cSld>
  <p:clrMapOvr>
    <a:masterClrMapping/>
  </p:clrMapOvr>
  <p:timing>
    <p:tnLst>
      <p:par>
        <p:cTn id="1" dur="indefinite" restart="never" nodeType="tmRoot"/>
      </p:par>
    </p:tnLst>
  </p:timing>
</p:sld>
</file>

<file path=ppt/theme/theme1.xml><?xml version="1.0" encoding="utf-8"?>
<a:theme xmlns:a="http://schemas.openxmlformats.org/drawingml/2006/main" name="Espiral">
  <a:themeElements>
    <a:clrScheme name="Espiral">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Espiral">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514</TotalTime>
  <Words>2364</Words>
  <Application>Microsoft Office PowerPoint</Application>
  <PresentationFormat>Personalizado</PresentationFormat>
  <Paragraphs>121</Paragraphs>
  <Slides>35</Slides>
  <Notes>0</Notes>
  <HiddenSlides>0</HiddenSlides>
  <MMClips>0</MMClips>
  <ScaleCrop>false</ScaleCrop>
  <HeadingPairs>
    <vt:vector size="4" baseType="variant">
      <vt:variant>
        <vt:lpstr>Tema</vt:lpstr>
      </vt:variant>
      <vt:variant>
        <vt:i4>1</vt:i4>
      </vt:variant>
      <vt:variant>
        <vt:lpstr>Títulos de diapositiva</vt:lpstr>
      </vt:variant>
      <vt:variant>
        <vt:i4>35</vt:i4>
      </vt:variant>
    </vt:vector>
  </HeadingPairs>
  <TitlesOfParts>
    <vt:vector size="36" baseType="lpstr">
      <vt:lpstr>Espiral</vt:lpstr>
      <vt:lpstr>COMERCIO ELECTRONICO GLOBAL Y COLABORATIVO</vt:lpstr>
      <vt:lpstr>2.3 Sistemas para colaboración y trabajo en equipo</vt:lpstr>
      <vt:lpstr>¿QUÉ ES LA COLABORACIÓN?</vt:lpstr>
      <vt:lpstr>Presentación de PowerPoint</vt:lpstr>
      <vt:lpstr>Presentación de PowerPoint</vt:lpstr>
      <vt:lpstr>Presentación de PowerPoint</vt:lpstr>
      <vt:lpstr>Presentación de PowerPoint</vt:lpstr>
      <vt:lpstr>BENEFICIOS DE NEGOCIOS DE LA COLABORACIÓN Y EL TRABAJO EN EQUIPO</vt:lpstr>
      <vt:lpstr>BENEFICIOS DE NEGOCIOS DE LA COLABORACIÓN</vt:lpstr>
      <vt:lpstr>REQUERIMIENTOS PARA LA COLABORACIÓN</vt:lpstr>
      <vt:lpstr>CREACIÓN DE UNA CULTURA COLABORATIVA Y PROCESOS DE NEGOCIOS</vt:lpstr>
      <vt:lpstr>HERRAMIENTAS Y TECNOLOGÍAS PARA COLABORACIÓN Y TRABAJO EN EQUIPO</vt:lpstr>
      <vt:lpstr>Presentación de PowerPoint</vt:lpstr>
      <vt:lpstr>Correo electrónico y mensajería instantánea (IM)  </vt:lpstr>
      <vt:lpstr>Redes sociales  </vt:lpstr>
      <vt:lpstr>Wikis  </vt:lpstr>
      <vt:lpstr>Mundos virtuales  </vt:lpstr>
      <vt:lpstr>Entornos de colaboración basados en Internet  </vt:lpstr>
      <vt:lpstr>Sistemas de reuniones virtuales  </vt:lpstr>
      <vt:lpstr>Google Apps/Google Sites  </vt:lpstr>
      <vt:lpstr>Presentación de PowerPoint</vt:lpstr>
      <vt:lpstr>Presentación de PowerPoint</vt:lpstr>
      <vt:lpstr>Microsoft SharePoint   </vt:lpstr>
      <vt:lpstr>Presentación de PowerPoint</vt:lpstr>
      <vt:lpstr>lista de las principales herramientas de SharePoint:  </vt:lpstr>
      <vt:lpstr>Presentación de PowerPoint</vt:lpstr>
      <vt:lpstr>Lotus Notes   </vt:lpstr>
      <vt:lpstr>Presentación de PowerPoint</vt:lpstr>
      <vt:lpstr>OTRAS POPULARES HERRAMIENTAS DE COLABORACION EN LINEA</vt:lpstr>
      <vt:lpstr>LA MATRIZ DE TIEMPO/ESPACIO DE HERRAMIENTAS DE COLABORACION</vt:lpstr>
      <vt:lpstr>Presentación de PowerPoint</vt:lpstr>
      <vt:lpstr>Presentación de PowerPoint</vt:lpstr>
      <vt:lpstr>2.4. LA FUNCION DE LOS SISTEMAS DE INFORMACIÓN EN LOS NEGOCIOS</vt:lpstr>
      <vt:lpstr>El departamento de sistemas de información </vt:lpstr>
      <vt:lpstr>Organización de la función de los sistemas de información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COMERCIO ELECTRONICO GLOBAL Y COLABORATIVO</dc:title>
  <dc:creator>Windows User</dc:creator>
  <cp:lastModifiedBy>Luffi</cp:lastModifiedBy>
  <cp:revision>46</cp:revision>
  <dcterms:created xsi:type="dcterms:W3CDTF">2016-08-08T16:50:09Z</dcterms:created>
  <dcterms:modified xsi:type="dcterms:W3CDTF">2016-08-22T16:56:55Z</dcterms:modified>
</cp:coreProperties>
</file>